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67" r:id="rId3"/>
    <p:sldId id="268" r:id="rId4"/>
    <p:sldId id="271" r:id="rId5"/>
    <p:sldId id="272" r:id="rId6"/>
    <p:sldId id="273" r:id="rId7"/>
    <p:sldId id="276" r:id="rId8"/>
    <p:sldId id="309" r:id="rId9"/>
    <p:sldId id="269" r:id="rId10"/>
    <p:sldId id="278" r:id="rId11"/>
    <p:sldId id="308" r:id="rId12"/>
    <p:sldId id="277" r:id="rId13"/>
    <p:sldId id="313" r:id="rId14"/>
    <p:sldId id="270" r:id="rId15"/>
    <p:sldId id="287" r:id="rId16"/>
    <p:sldId id="288" r:id="rId17"/>
    <p:sldId id="286" r:id="rId18"/>
    <p:sldId id="294" r:id="rId19"/>
    <p:sldId id="279" r:id="rId20"/>
    <p:sldId id="263" r:id="rId21"/>
    <p:sldId id="280" r:id="rId22"/>
    <p:sldId id="310" r:id="rId23"/>
    <p:sldId id="312" r:id="rId24"/>
    <p:sldId id="311" r:id="rId25"/>
    <p:sldId id="282" r:id="rId26"/>
    <p:sldId id="314" r:id="rId27"/>
    <p:sldId id="281" r:id="rId28"/>
    <p:sldId id="307" r:id="rId29"/>
    <p:sldId id="283" r:id="rId30"/>
    <p:sldId id="285" r:id="rId31"/>
    <p:sldId id="304" r:id="rId32"/>
    <p:sldId id="305" r:id="rId33"/>
    <p:sldId id="292" r:id="rId34"/>
    <p:sldId id="259" r:id="rId35"/>
    <p:sldId id="299" r:id="rId36"/>
    <p:sldId id="301" r:id="rId37"/>
    <p:sldId id="300" r:id="rId38"/>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32" autoAdjust="0"/>
    <p:restoredTop sz="85333" autoAdjust="0"/>
  </p:normalViewPr>
  <p:slideViewPr>
    <p:cSldViewPr snapToGrid="0" snapToObjects="1">
      <p:cViewPr varScale="1">
        <p:scale>
          <a:sx n="128" d="100"/>
          <a:sy n="128" d="100"/>
        </p:scale>
        <p:origin x="168" y="6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aki2\Documents\Discovery%20Phase\Name%20of%20Graduates%202012-current%20for%20Discovery%20Phas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numRef>
              <c:f>Enrollment!$C$2:$C$30</c:f>
              <c:numCache>
                <c:formatCode>General</c:formatCode>
                <c:ptCount val="29"/>
                <c:pt idx="0">
                  <c:v>1989.0</c:v>
                </c:pt>
                <c:pt idx="1">
                  <c:v>1990.0</c:v>
                </c:pt>
                <c:pt idx="2">
                  <c:v>1991.0</c:v>
                </c:pt>
                <c:pt idx="3">
                  <c:v>1992.0</c:v>
                </c:pt>
                <c:pt idx="4">
                  <c:v>1993.0</c:v>
                </c:pt>
                <c:pt idx="5">
                  <c:v>1994.0</c:v>
                </c:pt>
                <c:pt idx="6">
                  <c:v>1995.0</c:v>
                </c:pt>
                <c:pt idx="7">
                  <c:v>1996.0</c:v>
                </c:pt>
                <c:pt idx="8">
                  <c:v>1997.0</c:v>
                </c:pt>
                <c:pt idx="9">
                  <c:v>1998.0</c:v>
                </c:pt>
                <c:pt idx="10">
                  <c:v>1999.0</c:v>
                </c:pt>
                <c:pt idx="11">
                  <c:v>2000.0</c:v>
                </c:pt>
                <c:pt idx="12">
                  <c:v>2001.0</c:v>
                </c:pt>
                <c:pt idx="13">
                  <c:v>2002.0</c:v>
                </c:pt>
                <c:pt idx="14">
                  <c:v>2003.0</c:v>
                </c:pt>
                <c:pt idx="15">
                  <c:v>2004.0</c:v>
                </c:pt>
                <c:pt idx="16">
                  <c:v>2005.0</c:v>
                </c:pt>
                <c:pt idx="17">
                  <c:v>2006.0</c:v>
                </c:pt>
                <c:pt idx="18">
                  <c:v>2007.0</c:v>
                </c:pt>
                <c:pt idx="19">
                  <c:v>2008.0</c:v>
                </c:pt>
                <c:pt idx="20">
                  <c:v>2009.0</c:v>
                </c:pt>
                <c:pt idx="21">
                  <c:v>2010.0</c:v>
                </c:pt>
                <c:pt idx="22">
                  <c:v>2011.0</c:v>
                </c:pt>
                <c:pt idx="23">
                  <c:v>2012.0</c:v>
                </c:pt>
                <c:pt idx="24">
                  <c:v>2013.0</c:v>
                </c:pt>
                <c:pt idx="25">
                  <c:v>2014.0</c:v>
                </c:pt>
                <c:pt idx="26">
                  <c:v>2015.0</c:v>
                </c:pt>
                <c:pt idx="27">
                  <c:v>2016.0</c:v>
                </c:pt>
                <c:pt idx="28">
                  <c:v>2017.0</c:v>
                </c:pt>
              </c:numCache>
            </c:numRef>
          </c:cat>
          <c:val>
            <c:numRef>
              <c:f>Enrollment!$B$2:$B$30</c:f>
              <c:numCache>
                <c:formatCode>General</c:formatCode>
                <c:ptCount val="29"/>
                <c:pt idx="0">
                  <c:v>10.0</c:v>
                </c:pt>
                <c:pt idx="1">
                  <c:v>19.0</c:v>
                </c:pt>
                <c:pt idx="2">
                  <c:v>19.0</c:v>
                </c:pt>
                <c:pt idx="3">
                  <c:v>26.0</c:v>
                </c:pt>
                <c:pt idx="4">
                  <c:v>14.0</c:v>
                </c:pt>
                <c:pt idx="5">
                  <c:v>16.0</c:v>
                </c:pt>
                <c:pt idx="6">
                  <c:v>29.0</c:v>
                </c:pt>
                <c:pt idx="7">
                  <c:v>21.0</c:v>
                </c:pt>
                <c:pt idx="8">
                  <c:v>30.0</c:v>
                </c:pt>
                <c:pt idx="9">
                  <c:v>26.0</c:v>
                </c:pt>
                <c:pt idx="10">
                  <c:v>25.0</c:v>
                </c:pt>
                <c:pt idx="11">
                  <c:v>20.0</c:v>
                </c:pt>
                <c:pt idx="12">
                  <c:v>30.0</c:v>
                </c:pt>
                <c:pt idx="13">
                  <c:v>33.0</c:v>
                </c:pt>
                <c:pt idx="14">
                  <c:v>36.0</c:v>
                </c:pt>
                <c:pt idx="15">
                  <c:v>23.0</c:v>
                </c:pt>
                <c:pt idx="16">
                  <c:v>27.0</c:v>
                </c:pt>
                <c:pt idx="17">
                  <c:v>22.0</c:v>
                </c:pt>
                <c:pt idx="18">
                  <c:v>36.0</c:v>
                </c:pt>
                <c:pt idx="19">
                  <c:v>24.0</c:v>
                </c:pt>
                <c:pt idx="20">
                  <c:v>29.0</c:v>
                </c:pt>
                <c:pt idx="21">
                  <c:v>45.0</c:v>
                </c:pt>
                <c:pt idx="22">
                  <c:v>36.0</c:v>
                </c:pt>
                <c:pt idx="23">
                  <c:v>29.0</c:v>
                </c:pt>
                <c:pt idx="24">
                  <c:v>34.0</c:v>
                </c:pt>
                <c:pt idx="25">
                  <c:v>26.0</c:v>
                </c:pt>
                <c:pt idx="26">
                  <c:v>24.0</c:v>
                </c:pt>
                <c:pt idx="27">
                  <c:v>40.0</c:v>
                </c:pt>
                <c:pt idx="28">
                  <c:v>23.0</c:v>
                </c:pt>
              </c:numCache>
            </c:numRef>
          </c:val>
          <c:extLst xmlns:c16r2="http://schemas.microsoft.com/office/drawing/2015/06/chart">
            <c:ext xmlns:c16="http://schemas.microsoft.com/office/drawing/2014/chart" uri="{C3380CC4-5D6E-409C-BE32-E72D297353CC}">
              <c16:uniqueId val="{00000000-D6B8-41DD-AA16-147DA449DE46}"/>
            </c:ext>
          </c:extLst>
        </c:ser>
        <c:dLbls>
          <c:showLegendKey val="0"/>
          <c:showVal val="0"/>
          <c:showCatName val="0"/>
          <c:showSerName val="0"/>
          <c:showPercent val="0"/>
          <c:showBubbleSize val="0"/>
        </c:dLbls>
        <c:gapWidth val="150"/>
        <c:axId val="-1368588064"/>
        <c:axId val="-1368585744"/>
      </c:barChart>
      <c:catAx>
        <c:axId val="-1368588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68585744"/>
        <c:crosses val="autoZero"/>
        <c:auto val="1"/>
        <c:lblAlgn val="ctr"/>
        <c:lblOffset val="100"/>
        <c:noMultiLvlLbl val="0"/>
      </c:catAx>
      <c:valAx>
        <c:axId val="-136858574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Number of students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6858806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image" Target="../media/image19.jpeg"/><Relationship Id="rId2"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image" Target="../media/image19.jpeg"/><Relationship Id="rId2"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9F4248-75F9-403B-91AC-816A64AFEB84}" type="doc">
      <dgm:prSet loTypeId="urn:microsoft.com/office/officeart/2005/8/layout/equation2" loCatId="relationship" qsTypeId="urn:microsoft.com/office/officeart/2005/8/quickstyle/simple1" qsCatId="simple" csTypeId="urn:microsoft.com/office/officeart/2005/8/colors/accent2_4" csCatId="accent2" phldr="1"/>
      <dgm:spPr/>
    </dgm:pt>
    <dgm:pt modelId="{A1C24EFF-5CC5-4F09-A845-93CD3C00DF93}">
      <dgm:prSet phldrT="[Text]"/>
      <dgm:spPr/>
      <dgm:t>
        <a:bodyPr/>
        <a:lstStyle/>
        <a:p>
          <a:r>
            <a:rPr lang="en-US" dirty="0" smtClean="0">
              <a:latin typeface="Arial" panose="020B0604020202020204" pitchFamily="34" charset="0"/>
              <a:cs typeface="Arial" panose="020B0604020202020204" pitchFamily="34" charset="0"/>
            </a:rPr>
            <a:t>Engineering</a:t>
          </a:r>
          <a:endParaRPr lang="en-US" dirty="0">
            <a:latin typeface="Arial" panose="020B0604020202020204" pitchFamily="34" charset="0"/>
            <a:cs typeface="Arial" panose="020B0604020202020204" pitchFamily="34" charset="0"/>
          </a:endParaRPr>
        </a:p>
      </dgm:t>
    </dgm:pt>
    <dgm:pt modelId="{B10EB88A-3E5E-4E1F-A410-7E8F3CD02366}" type="parTrans" cxnId="{ECC20983-CC6C-4BB0-87C4-76F53A7E6CAF}">
      <dgm:prSet/>
      <dgm:spPr/>
      <dgm:t>
        <a:bodyPr/>
        <a:lstStyle/>
        <a:p>
          <a:endParaRPr lang="en-US">
            <a:latin typeface="Arial" panose="020B0604020202020204" pitchFamily="34" charset="0"/>
            <a:cs typeface="Arial" panose="020B0604020202020204" pitchFamily="34" charset="0"/>
          </a:endParaRPr>
        </a:p>
      </dgm:t>
    </dgm:pt>
    <dgm:pt modelId="{F155D0B7-286D-4235-BA6E-E1E0EE461570}" type="sibTrans" cxnId="{ECC20983-CC6C-4BB0-87C4-76F53A7E6CAF}">
      <dgm:prSet/>
      <dgm:spPr/>
      <dgm:t>
        <a:bodyPr/>
        <a:lstStyle/>
        <a:p>
          <a:endParaRPr lang="en-US">
            <a:latin typeface="Arial" panose="020B0604020202020204" pitchFamily="34" charset="0"/>
            <a:cs typeface="Arial" panose="020B0604020202020204" pitchFamily="34" charset="0"/>
          </a:endParaRPr>
        </a:p>
      </dgm:t>
    </dgm:pt>
    <dgm:pt modelId="{959AAC79-8AD0-4DAA-81DC-B89CBDBF872E}">
      <dgm:prSet phldrT="[Text]"/>
      <dgm:spPr/>
      <dgm:t>
        <a:bodyPr/>
        <a:lstStyle/>
        <a:p>
          <a:r>
            <a:rPr lang="en-US" dirty="0" smtClean="0">
              <a:latin typeface="Arial" panose="020B0604020202020204" pitchFamily="34" charset="0"/>
              <a:cs typeface="Arial" panose="020B0604020202020204" pitchFamily="34" charset="0"/>
            </a:rPr>
            <a:t>Management</a:t>
          </a:r>
          <a:endParaRPr lang="en-US" dirty="0">
            <a:latin typeface="Arial" panose="020B0604020202020204" pitchFamily="34" charset="0"/>
            <a:cs typeface="Arial" panose="020B0604020202020204" pitchFamily="34" charset="0"/>
          </a:endParaRPr>
        </a:p>
      </dgm:t>
    </dgm:pt>
    <dgm:pt modelId="{BE71F252-E384-4997-8B35-44BA7C3041C9}" type="parTrans" cxnId="{B52F2E24-7E6A-4236-8184-95B7D9604BEB}">
      <dgm:prSet/>
      <dgm:spPr/>
      <dgm:t>
        <a:bodyPr/>
        <a:lstStyle/>
        <a:p>
          <a:endParaRPr lang="en-US">
            <a:latin typeface="Arial" panose="020B0604020202020204" pitchFamily="34" charset="0"/>
            <a:cs typeface="Arial" panose="020B0604020202020204" pitchFamily="34" charset="0"/>
          </a:endParaRPr>
        </a:p>
      </dgm:t>
    </dgm:pt>
    <dgm:pt modelId="{242D068E-1412-4906-A6AB-560D5D8E005C}" type="sibTrans" cxnId="{B52F2E24-7E6A-4236-8184-95B7D9604BEB}">
      <dgm:prSet/>
      <dgm:spPr/>
      <dgm:t>
        <a:bodyPr/>
        <a:lstStyle/>
        <a:p>
          <a:endParaRPr lang="en-US">
            <a:latin typeface="Arial" panose="020B0604020202020204" pitchFamily="34" charset="0"/>
            <a:cs typeface="Arial" panose="020B0604020202020204" pitchFamily="34" charset="0"/>
          </a:endParaRPr>
        </a:p>
      </dgm:t>
    </dgm:pt>
    <dgm:pt modelId="{1C43407B-6326-4FC5-A499-1E4A3875C4C9}">
      <dgm:prSet phldrT="[Text]"/>
      <dgm:spPr/>
      <dgm:t>
        <a:bodyPr/>
        <a:lstStyle/>
        <a:p>
          <a:r>
            <a:rPr lang="en-US" dirty="0" smtClean="0">
              <a:latin typeface="Arial" panose="020B0604020202020204" pitchFamily="34" charset="0"/>
              <a:cs typeface="Arial" panose="020B0604020202020204" pitchFamily="34" charset="0"/>
            </a:rPr>
            <a:t>Engineering Management </a:t>
          </a:r>
          <a:endParaRPr lang="en-US" dirty="0">
            <a:latin typeface="Arial" panose="020B0604020202020204" pitchFamily="34" charset="0"/>
            <a:cs typeface="Arial" panose="020B0604020202020204" pitchFamily="34" charset="0"/>
          </a:endParaRPr>
        </a:p>
      </dgm:t>
    </dgm:pt>
    <dgm:pt modelId="{13A93C3D-6977-4F88-B23B-D475E31611AA}" type="parTrans" cxnId="{3F431DE7-01E4-49A0-A685-745BC1B83307}">
      <dgm:prSet/>
      <dgm:spPr/>
      <dgm:t>
        <a:bodyPr/>
        <a:lstStyle/>
        <a:p>
          <a:endParaRPr lang="en-US">
            <a:latin typeface="Arial" panose="020B0604020202020204" pitchFamily="34" charset="0"/>
            <a:cs typeface="Arial" panose="020B0604020202020204" pitchFamily="34" charset="0"/>
          </a:endParaRPr>
        </a:p>
      </dgm:t>
    </dgm:pt>
    <dgm:pt modelId="{4DDA12C5-603A-4235-9826-51673A631302}" type="sibTrans" cxnId="{3F431DE7-01E4-49A0-A685-745BC1B83307}">
      <dgm:prSet/>
      <dgm:spPr/>
      <dgm:t>
        <a:bodyPr/>
        <a:lstStyle/>
        <a:p>
          <a:endParaRPr lang="en-US">
            <a:latin typeface="Arial" panose="020B0604020202020204" pitchFamily="34" charset="0"/>
            <a:cs typeface="Arial" panose="020B0604020202020204" pitchFamily="34" charset="0"/>
          </a:endParaRPr>
        </a:p>
      </dgm:t>
    </dgm:pt>
    <dgm:pt modelId="{827996D7-CCFF-49B2-9EED-C15933EF82B6}" type="pres">
      <dgm:prSet presAssocID="{E09F4248-75F9-403B-91AC-816A64AFEB84}" presName="Name0" presStyleCnt="0">
        <dgm:presLayoutVars>
          <dgm:dir/>
          <dgm:resizeHandles val="exact"/>
        </dgm:presLayoutVars>
      </dgm:prSet>
      <dgm:spPr/>
    </dgm:pt>
    <dgm:pt modelId="{EED8C9CB-9624-4DB9-8FA3-E0ACB03C1712}" type="pres">
      <dgm:prSet presAssocID="{E09F4248-75F9-403B-91AC-816A64AFEB84}" presName="vNodes" presStyleCnt="0"/>
      <dgm:spPr/>
    </dgm:pt>
    <dgm:pt modelId="{8A797D91-74A1-4F5B-8E69-DBD610F4DBD2}" type="pres">
      <dgm:prSet presAssocID="{A1C24EFF-5CC5-4F09-A845-93CD3C00DF93}" presName="node" presStyleLbl="node1" presStyleIdx="0" presStyleCnt="3">
        <dgm:presLayoutVars>
          <dgm:bulletEnabled val="1"/>
        </dgm:presLayoutVars>
      </dgm:prSet>
      <dgm:spPr/>
      <dgm:t>
        <a:bodyPr/>
        <a:lstStyle/>
        <a:p>
          <a:endParaRPr lang="en-US"/>
        </a:p>
      </dgm:t>
    </dgm:pt>
    <dgm:pt modelId="{A9257E2A-FA10-4763-9D0E-371D30C7DA6D}" type="pres">
      <dgm:prSet presAssocID="{F155D0B7-286D-4235-BA6E-E1E0EE461570}" presName="spacerT" presStyleCnt="0"/>
      <dgm:spPr/>
    </dgm:pt>
    <dgm:pt modelId="{EE015AB1-C84D-4BC5-AC61-2FDA6710AC13}" type="pres">
      <dgm:prSet presAssocID="{F155D0B7-286D-4235-BA6E-E1E0EE461570}" presName="sibTrans" presStyleLbl="sibTrans2D1" presStyleIdx="0" presStyleCnt="2"/>
      <dgm:spPr/>
      <dgm:t>
        <a:bodyPr/>
        <a:lstStyle/>
        <a:p>
          <a:endParaRPr lang="en-US"/>
        </a:p>
      </dgm:t>
    </dgm:pt>
    <dgm:pt modelId="{732890B6-0525-4D2D-A27E-648B53A7A963}" type="pres">
      <dgm:prSet presAssocID="{F155D0B7-286D-4235-BA6E-E1E0EE461570}" presName="spacerB" presStyleCnt="0"/>
      <dgm:spPr/>
    </dgm:pt>
    <dgm:pt modelId="{B8475094-14C6-452F-B239-DA365DC0E810}" type="pres">
      <dgm:prSet presAssocID="{959AAC79-8AD0-4DAA-81DC-B89CBDBF872E}" presName="node" presStyleLbl="node1" presStyleIdx="1" presStyleCnt="3">
        <dgm:presLayoutVars>
          <dgm:bulletEnabled val="1"/>
        </dgm:presLayoutVars>
      </dgm:prSet>
      <dgm:spPr/>
      <dgm:t>
        <a:bodyPr/>
        <a:lstStyle/>
        <a:p>
          <a:endParaRPr lang="en-US"/>
        </a:p>
      </dgm:t>
    </dgm:pt>
    <dgm:pt modelId="{1FE85088-2330-40B5-8782-80DB18ABB143}" type="pres">
      <dgm:prSet presAssocID="{E09F4248-75F9-403B-91AC-816A64AFEB84}" presName="sibTransLast" presStyleLbl="sibTrans2D1" presStyleIdx="1" presStyleCnt="2"/>
      <dgm:spPr/>
      <dgm:t>
        <a:bodyPr/>
        <a:lstStyle/>
        <a:p>
          <a:endParaRPr lang="en-US"/>
        </a:p>
      </dgm:t>
    </dgm:pt>
    <dgm:pt modelId="{E8839E06-4F1B-46D4-AF54-0FA22CB07812}" type="pres">
      <dgm:prSet presAssocID="{E09F4248-75F9-403B-91AC-816A64AFEB84}" presName="connectorText" presStyleLbl="sibTrans2D1" presStyleIdx="1" presStyleCnt="2"/>
      <dgm:spPr/>
      <dgm:t>
        <a:bodyPr/>
        <a:lstStyle/>
        <a:p>
          <a:endParaRPr lang="en-US"/>
        </a:p>
      </dgm:t>
    </dgm:pt>
    <dgm:pt modelId="{08E0F4CD-BF08-4547-85ED-D090F10F52A7}" type="pres">
      <dgm:prSet presAssocID="{E09F4248-75F9-403B-91AC-816A64AFEB84}" presName="lastNode" presStyleLbl="node1" presStyleIdx="2" presStyleCnt="3">
        <dgm:presLayoutVars>
          <dgm:bulletEnabled val="1"/>
        </dgm:presLayoutVars>
      </dgm:prSet>
      <dgm:spPr/>
      <dgm:t>
        <a:bodyPr/>
        <a:lstStyle/>
        <a:p>
          <a:endParaRPr lang="en-US"/>
        </a:p>
      </dgm:t>
    </dgm:pt>
  </dgm:ptLst>
  <dgm:cxnLst>
    <dgm:cxn modelId="{C4D2E1EE-0E68-4EC7-82E7-B0D278DAA888}" type="presOf" srcId="{F155D0B7-286D-4235-BA6E-E1E0EE461570}" destId="{EE015AB1-C84D-4BC5-AC61-2FDA6710AC13}" srcOrd="0" destOrd="0" presId="urn:microsoft.com/office/officeart/2005/8/layout/equation2"/>
    <dgm:cxn modelId="{0E8C7A11-60F0-4AE4-BE31-EEA8EB43D138}" type="presOf" srcId="{959AAC79-8AD0-4DAA-81DC-B89CBDBF872E}" destId="{B8475094-14C6-452F-B239-DA365DC0E810}" srcOrd="0" destOrd="0" presId="urn:microsoft.com/office/officeart/2005/8/layout/equation2"/>
    <dgm:cxn modelId="{A04C95FF-4A02-40A6-9EAD-6D6C7E3C4C41}" type="presOf" srcId="{242D068E-1412-4906-A6AB-560D5D8E005C}" destId="{1FE85088-2330-40B5-8782-80DB18ABB143}" srcOrd="0" destOrd="0" presId="urn:microsoft.com/office/officeart/2005/8/layout/equation2"/>
    <dgm:cxn modelId="{B52F2E24-7E6A-4236-8184-95B7D9604BEB}" srcId="{E09F4248-75F9-403B-91AC-816A64AFEB84}" destId="{959AAC79-8AD0-4DAA-81DC-B89CBDBF872E}" srcOrd="1" destOrd="0" parTransId="{BE71F252-E384-4997-8B35-44BA7C3041C9}" sibTransId="{242D068E-1412-4906-A6AB-560D5D8E005C}"/>
    <dgm:cxn modelId="{3F431DE7-01E4-49A0-A685-745BC1B83307}" srcId="{E09F4248-75F9-403B-91AC-816A64AFEB84}" destId="{1C43407B-6326-4FC5-A499-1E4A3875C4C9}" srcOrd="2" destOrd="0" parTransId="{13A93C3D-6977-4F88-B23B-D475E31611AA}" sibTransId="{4DDA12C5-603A-4235-9826-51673A631302}"/>
    <dgm:cxn modelId="{B40A1A0D-F8E0-40D0-82E9-178CD8FE393F}" type="presOf" srcId="{A1C24EFF-5CC5-4F09-A845-93CD3C00DF93}" destId="{8A797D91-74A1-4F5B-8E69-DBD610F4DBD2}" srcOrd="0" destOrd="0" presId="urn:microsoft.com/office/officeart/2005/8/layout/equation2"/>
    <dgm:cxn modelId="{C9E24967-EB81-465D-83B8-1F962E73B97F}" type="presOf" srcId="{242D068E-1412-4906-A6AB-560D5D8E005C}" destId="{E8839E06-4F1B-46D4-AF54-0FA22CB07812}" srcOrd="1" destOrd="0" presId="urn:microsoft.com/office/officeart/2005/8/layout/equation2"/>
    <dgm:cxn modelId="{0410B8C3-DE33-4E79-9819-F9B351E87EB1}" type="presOf" srcId="{1C43407B-6326-4FC5-A499-1E4A3875C4C9}" destId="{08E0F4CD-BF08-4547-85ED-D090F10F52A7}" srcOrd="0" destOrd="0" presId="urn:microsoft.com/office/officeart/2005/8/layout/equation2"/>
    <dgm:cxn modelId="{ECC20983-CC6C-4BB0-87C4-76F53A7E6CAF}" srcId="{E09F4248-75F9-403B-91AC-816A64AFEB84}" destId="{A1C24EFF-5CC5-4F09-A845-93CD3C00DF93}" srcOrd="0" destOrd="0" parTransId="{B10EB88A-3E5E-4E1F-A410-7E8F3CD02366}" sibTransId="{F155D0B7-286D-4235-BA6E-E1E0EE461570}"/>
    <dgm:cxn modelId="{A41F1EAA-7F39-42D5-BD7E-D5A1EAE03D4C}" type="presOf" srcId="{E09F4248-75F9-403B-91AC-816A64AFEB84}" destId="{827996D7-CCFF-49B2-9EED-C15933EF82B6}" srcOrd="0" destOrd="0" presId="urn:microsoft.com/office/officeart/2005/8/layout/equation2"/>
    <dgm:cxn modelId="{15DD41AA-29A4-4006-BB04-D961EA9DD602}" type="presParOf" srcId="{827996D7-CCFF-49B2-9EED-C15933EF82B6}" destId="{EED8C9CB-9624-4DB9-8FA3-E0ACB03C1712}" srcOrd="0" destOrd="0" presId="urn:microsoft.com/office/officeart/2005/8/layout/equation2"/>
    <dgm:cxn modelId="{DBB5BBF1-ED0E-4BC2-8E3A-A7A692EC9519}" type="presParOf" srcId="{EED8C9CB-9624-4DB9-8FA3-E0ACB03C1712}" destId="{8A797D91-74A1-4F5B-8E69-DBD610F4DBD2}" srcOrd="0" destOrd="0" presId="urn:microsoft.com/office/officeart/2005/8/layout/equation2"/>
    <dgm:cxn modelId="{F31990A7-6C22-4970-B345-7B80798B83A7}" type="presParOf" srcId="{EED8C9CB-9624-4DB9-8FA3-E0ACB03C1712}" destId="{A9257E2A-FA10-4763-9D0E-371D30C7DA6D}" srcOrd="1" destOrd="0" presId="urn:microsoft.com/office/officeart/2005/8/layout/equation2"/>
    <dgm:cxn modelId="{6F1DA086-41F4-489D-BBDE-12C4872813BB}" type="presParOf" srcId="{EED8C9CB-9624-4DB9-8FA3-E0ACB03C1712}" destId="{EE015AB1-C84D-4BC5-AC61-2FDA6710AC13}" srcOrd="2" destOrd="0" presId="urn:microsoft.com/office/officeart/2005/8/layout/equation2"/>
    <dgm:cxn modelId="{4EF3735D-79EB-47E4-B078-76088860D3E9}" type="presParOf" srcId="{EED8C9CB-9624-4DB9-8FA3-E0ACB03C1712}" destId="{732890B6-0525-4D2D-A27E-648B53A7A963}" srcOrd="3" destOrd="0" presId="urn:microsoft.com/office/officeart/2005/8/layout/equation2"/>
    <dgm:cxn modelId="{CBFA71BA-14EC-4D3D-AB0C-2668254E9C48}" type="presParOf" srcId="{EED8C9CB-9624-4DB9-8FA3-E0ACB03C1712}" destId="{B8475094-14C6-452F-B239-DA365DC0E810}" srcOrd="4" destOrd="0" presId="urn:microsoft.com/office/officeart/2005/8/layout/equation2"/>
    <dgm:cxn modelId="{C285EE2A-AFB1-447E-AE9A-AA48908AB013}" type="presParOf" srcId="{827996D7-CCFF-49B2-9EED-C15933EF82B6}" destId="{1FE85088-2330-40B5-8782-80DB18ABB143}" srcOrd="1" destOrd="0" presId="urn:microsoft.com/office/officeart/2005/8/layout/equation2"/>
    <dgm:cxn modelId="{D74D79EC-8DF4-46FB-B222-9AB971A9FF31}" type="presParOf" srcId="{1FE85088-2330-40B5-8782-80DB18ABB143}" destId="{E8839E06-4F1B-46D4-AF54-0FA22CB07812}" srcOrd="0" destOrd="0" presId="urn:microsoft.com/office/officeart/2005/8/layout/equation2"/>
    <dgm:cxn modelId="{5280C7BC-B247-463A-B71F-5418F0F8A7B0}" type="presParOf" srcId="{827996D7-CCFF-49B2-9EED-C15933EF82B6}" destId="{08E0F4CD-BF08-4547-85ED-D090F10F52A7}"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2B8ABB-D9DB-401B-9CDE-ABB6DB855478}" type="doc">
      <dgm:prSet loTypeId="urn:microsoft.com/office/officeart/2005/8/layout/default" loCatId="list" qsTypeId="urn:microsoft.com/office/officeart/2005/8/quickstyle/simple2" qsCatId="simple" csTypeId="urn:microsoft.com/office/officeart/2005/8/colors/accent2_5" csCatId="accent2" phldr="1"/>
      <dgm:spPr/>
      <dgm:t>
        <a:bodyPr/>
        <a:lstStyle/>
        <a:p>
          <a:endParaRPr lang="en-US"/>
        </a:p>
      </dgm:t>
    </dgm:pt>
    <dgm:pt modelId="{D8F8F204-3953-4585-A40D-B8BE0B93A9EA}">
      <dgm:prSet phldrT="[Text]"/>
      <dgm:spPr/>
      <dgm:t>
        <a:bodyPr/>
        <a:lstStyle/>
        <a:p>
          <a:r>
            <a:rPr lang="en-US" b="0" dirty="0" smtClean="0">
              <a:latin typeface="Arial" panose="020B0604020202020204" pitchFamily="34" charset="0"/>
              <a:cs typeface="Arial" panose="020B0604020202020204" pitchFamily="34" charset="0"/>
            </a:rPr>
            <a:t>Access to world-class engineering and business programs</a:t>
          </a:r>
          <a:endParaRPr lang="en-US" b="0" dirty="0">
            <a:latin typeface="Arial" panose="020B0604020202020204" pitchFamily="34" charset="0"/>
            <a:cs typeface="Arial" panose="020B0604020202020204" pitchFamily="34" charset="0"/>
          </a:endParaRPr>
        </a:p>
      </dgm:t>
    </dgm:pt>
    <dgm:pt modelId="{16239BDA-2D25-4F4E-9BB7-929E7F9C0C17}" type="parTrans" cxnId="{6E733657-B8B4-42EA-BC6A-C8B0D45652D0}">
      <dgm:prSet/>
      <dgm:spPr/>
      <dgm:t>
        <a:bodyPr/>
        <a:lstStyle/>
        <a:p>
          <a:endParaRPr lang="en-US">
            <a:latin typeface="Arial" panose="020B0604020202020204" pitchFamily="34" charset="0"/>
            <a:cs typeface="Arial" panose="020B0604020202020204" pitchFamily="34" charset="0"/>
          </a:endParaRPr>
        </a:p>
      </dgm:t>
    </dgm:pt>
    <dgm:pt modelId="{D58200D2-5EC7-47E5-A984-482132934565}" type="sibTrans" cxnId="{6E733657-B8B4-42EA-BC6A-C8B0D45652D0}">
      <dgm:prSet/>
      <dgm:spPr/>
      <dgm:t>
        <a:bodyPr/>
        <a:lstStyle/>
        <a:p>
          <a:endParaRPr lang="en-US">
            <a:latin typeface="Arial" panose="020B0604020202020204" pitchFamily="34" charset="0"/>
            <a:cs typeface="Arial" panose="020B0604020202020204" pitchFamily="34" charset="0"/>
          </a:endParaRPr>
        </a:p>
      </dgm:t>
    </dgm:pt>
    <dgm:pt modelId="{73A5123C-2AC9-408B-AE5D-B41CEE44654F}">
      <dgm:prSet phldrT="[Text]"/>
      <dgm:spPr/>
      <dgm:t>
        <a:bodyPr/>
        <a:lstStyle/>
        <a:p>
          <a:r>
            <a:rPr lang="en-US" b="0" dirty="0" smtClean="0">
              <a:latin typeface="Arial" panose="020B0604020202020204" pitchFamily="34" charset="0"/>
              <a:cs typeface="Arial" panose="020B0604020202020204" pitchFamily="34" charset="0"/>
            </a:rPr>
            <a:t>Flexibility</a:t>
          </a:r>
          <a:endParaRPr lang="en-US" b="0" dirty="0">
            <a:latin typeface="Arial" panose="020B0604020202020204" pitchFamily="34" charset="0"/>
            <a:cs typeface="Arial" panose="020B0604020202020204" pitchFamily="34" charset="0"/>
          </a:endParaRPr>
        </a:p>
      </dgm:t>
    </dgm:pt>
    <dgm:pt modelId="{541E930A-F38D-4808-8DA9-CEB84B23845F}" type="parTrans" cxnId="{3D096BA5-2C66-4F8A-BC58-7DDDC918F12E}">
      <dgm:prSet/>
      <dgm:spPr/>
      <dgm:t>
        <a:bodyPr/>
        <a:lstStyle/>
        <a:p>
          <a:endParaRPr lang="en-US">
            <a:latin typeface="Arial" panose="020B0604020202020204" pitchFamily="34" charset="0"/>
            <a:cs typeface="Arial" panose="020B0604020202020204" pitchFamily="34" charset="0"/>
          </a:endParaRPr>
        </a:p>
      </dgm:t>
    </dgm:pt>
    <dgm:pt modelId="{234A69FB-28A3-423F-B849-7AE6C203194E}" type="sibTrans" cxnId="{3D096BA5-2C66-4F8A-BC58-7DDDC918F12E}">
      <dgm:prSet/>
      <dgm:spPr/>
      <dgm:t>
        <a:bodyPr/>
        <a:lstStyle/>
        <a:p>
          <a:endParaRPr lang="en-US">
            <a:latin typeface="Arial" panose="020B0604020202020204" pitchFamily="34" charset="0"/>
            <a:cs typeface="Arial" panose="020B0604020202020204" pitchFamily="34" charset="0"/>
          </a:endParaRPr>
        </a:p>
      </dgm:t>
    </dgm:pt>
    <dgm:pt modelId="{5C036558-37AD-46A4-B157-E112C5EF5ADB}">
      <dgm:prSet phldrT="[Text]"/>
      <dgm:spPr/>
      <dgm:t>
        <a:bodyPr/>
        <a:lstStyle/>
        <a:p>
          <a:r>
            <a:rPr lang="en-US" dirty="0" smtClean="0">
              <a:latin typeface="Arial" panose="020B0604020202020204" pitchFamily="34" charset="0"/>
              <a:cs typeface="Arial" panose="020B0604020202020204" pitchFamily="34" charset="0"/>
            </a:rPr>
            <a:t>Partnerships with industry</a:t>
          </a:r>
          <a:endParaRPr lang="en-US" dirty="0">
            <a:latin typeface="Arial" panose="020B0604020202020204" pitchFamily="34" charset="0"/>
            <a:cs typeface="Arial" panose="020B0604020202020204" pitchFamily="34" charset="0"/>
          </a:endParaRPr>
        </a:p>
      </dgm:t>
    </dgm:pt>
    <dgm:pt modelId="{08C857D6-4D48-4A42-B07D-1CDA84AADD34}" type="parTrans" cxnId="{3792EB2F-70D6-495E-A840-40919B3EF20D}">
      <dgm:prSet/>
      <dgm:spPr/>
      <dgm:t>
        <a:bodyPr/>
        <a:lstStyle/>
        <a:p>
          <a:endParaRPr lang="en-US">
            <a:latin typeface="Arial" panose="020B0604020202020204" pitchFamily="34" charset="0"/>
            <a:cs typeface="Arial" panose="020B0604020202020204" pitchFamily="34" charset="0"/>
          </a:endParaRPr>
        </a:p>
      </dgm:t>
    </dgm:pt>
    <dgm:pt modelId="{FD3C3729-BC40-4711-96B5-F0A7E783F8B5}" type="sibTrans" cxnId="{3792EB2F-70D6-495E-A840-40919B3EF20D}">
      <dgm:prSet/>
      <dgm:spPr/>
      <dgm:t>
        <a:bodyPr/>
        <a:lstStyle/>
        <a:p>
          <a:endParaRPr lang="en-US">
            <a:latin typeface="Arial" panose="020B0604020202020204" pitchFamily="34" charset="0"/>
            <a:cs typeface="Arial" panose="020B0604020202020204" pitchFamily="34" charset="0"/>
          </a:endParaRPr>
        </a:p>
      </dgm:t>
    </dgm:pt>
    <dgm:pt modelId="{488046B7-1488-4862-A308-0EAB8FEE25EA}">
      <dgm:prSet phldrT="[Text]"/>
      <dgm:spPr/>
      <dgm:t>
        <a:bodyPr/>
        <a:lstStyle/>
        <a:p>
          <a:r>
            <a:rPr lang="en-US" dirty="0" smtClean="0">
              <a:latin typeface="Arial" panose="020B0604020202020204" pitchFamily="34" charset="0"/>
              <a:cs typeface="Arial" panose="020B0604020202020204" pitchFamily="34" charset="0"/>
            </a:rPr>
            <a:t>Amplify your problem-solving skills</a:t>
          </a:r>
          <a:endParaRPr lang="en-US" b="0" dirty="0">
            <a:latin typeface="Arial" panose="020B0604020202020204" pitchFamily="34" charset="0"/>
            <a:cs typeface="Arial" panose="020B0604020202020204" pitchFamily="34" charset="0"/>
          </a:endParaRPr>
        </a:p>
      </dgm:t>
    </dgm:pt>
    <dgm:pt modelId="{2869AB0E-72EF-452C-AC01-81396046CBE2}" type="parTrans" cxnId="{15A70635-F1B4-43D7-AE20-DC9A179E62D7}">
      <dgm:prSet/>
      <dgm:spPr/>
      <dgm:t>
        <a:bodyPr/>
        <a:lstStyle/>
        <a:p>
          <a:endParaRPr lang="en-US">
            <a:latin typeface="Arial" panose="020B0604020202020204" pitchFamily="34" charset="0"/>
            <a:cs typeface="Arial" panose="020B0604020202020204" pitchFamily="34" charset="0"/>
          </a:endParaRPr>
        </a:p>
      </dgm:t>
    </dgm:pt>
    <dgm:pt modelId="{789EBCC0-5999-488A-BBC7-B57AF72A5B81}" type="sibTrans" cxnId="{15A70635-F1B4-43D7-AE20-DC9A179E62D7}">
      <dgm:prSet/>
      <dgm:spPr/>
      <dgm:t>
        <a:bodyPr/>
        <a:lstStyle/>
        <a:p>
          <a:endParaRPr lang="en-US">
            <a:latin typeface="Arial" panose="020B0604020202020204" pitchFamily="34" charset="0"/>
            <a:cs typeface="Arial" panose="020B0604020202020204" pitchFamily="34" charset="0"/>
          </a:endParaRPr>
        </a:p>
      </dgm:t>
    </dgm:pt>
    <dgm:pt modelId="{81B45181-1173-4242-91F8-312539EF0BC3}">
      <dgm:prSet phldrT="[Text]"/>
      <dgm:spPr/>
      <dgm:t>
        <a:bodyPr/>
        <a:lstStyle/>
        <a:p>
          <a:r>
            <a:rPr lang="en-US" b="0" dirty="0" smtClean="0">
              <a:latin typeface="Arial" panose="020B0604020202020204" pitchFamily="34" charset="0"/>
              <a:cs typeface="Arial" panose="020B0604020202020204" pitchFamily="34" charset="0"/>
            </a:rPr>
            <a:t>94% job placement rate within 3 months of graduation</a:t>
          </a:r>
          <a:endParaRPr lang="en-US" b="0" dirty="0">
            <a:latin typeface="Arial" panose="020B0604020202020204" pitchFamily="34" charset="0"/>
            <a:cs typeface="Arial" panose="020B0604020202020204" pitchFamily="34" charset="0"/>
          </a:endParaRPr>
        </a:p>
      </dgm:t>
    </dgm:pt>
    <dgm:pt modelId="{AF586CF4-B7AB-40E7-BC59-9FF4076AD9E0}" type="parTrans" cxnId="{CB550467-ACE2-4431-8D8F-CC6AA0116B0F}">
      <dgm:prSet/>
      <dgm:spPr/>
      <dgm:t>
        <a:bodyPr/>
        <a:lstStyle/>
        <a:p>
          <a:endParaRPr lang="en-US"/>
        </a:p>
      </dgm:t>
    </dgm:pt>
    <dgm:pt modelId="{E994D9B6-A1D1-4201-90BE-605CF7D0E2AD}" type="sibTrans" cxnId="{CB550467-ACE2-4431-8D8F-CC6AA0116B0F}">
      <dgm:prSet/>
      <dgm:spPr/>
      <dgm:t>
        <a:bodyPr/>
        <a:lstStyle/>
        <a:p>
          <a:endParaRPr lang="en-US"/>
        </a:p>
      </dgm:t>
    </dgm:pt>
    <dgm:pt modelId="{D24E369C-D3A2-401D-9235-F7537037B1C5}">
      <dgm:prSet phldrT="[Text]"/>
      <dgm:spPr/>
      <dgm:t>
        <a:bodyPr/>
        <a:lstStyle/>
        <a:p>
          <a:r>
            <a:rPr lang="en-US" b="0" dirty="0" smtClean="0">
              <a:latin typeface="Arial" panose="020B0604020202020204" pitchFamily="34" charset="0"/>
              <a:cs typeface="Arial" panose="020B0604020202020204" pitchFamily="34" charset="0"/>
            </a:rPr>
            <a:t>Join a vast alumni network and community</a:t>
          </a:r>
          <a:endParaRPr lang="en-US" b="0" dirty="0">
            <a:latin typeface="Arial" panose="020B0604020202020204" pitchFamily="34" charset="0"/>
            <a:cs typeface="Arial" panose="020B0604020202020204" pitchFamily="34" charset="0"/>
          </a:endParaRPr>
        </a:p>
      </dgm:t>
    </dgm:pt>
    <dgm:pt modelId="{22295AAE-2561-403E-A75F-58869701E26C}" type="parTrans" cxnId="{0C11BA6C-41F1-4A61-AFD5-F6B4CF9168C5}">
      <dgm:prSet/>
      <dgm:spPr/>
      <dgm:t>
        <a:bodyPr/>
        <a:lstStyle/>
        <a:p>
          <a:endParaRPr lang="en-US"/>
        </a:p>
      </dgm:t>
    </dgm:pt>
    <dgm:pt modelId="{D25C7146-B6F4-4B9A-86A0-7E3A6B95F089}" type="sibTrans" cxnId="{0C11BA6C-41F1-4A61-AFD5-F6B4CF9168C5}">
      <dgm:prSet/>
      <dgm:spPr/>
      <dgm:t>
        <a:bodyPr/>
        <a:lstStyle/>
        <a:p>
          <a:endParaRPr lang="en-US"/>
        </a:p>
      </dgm:t>
    </dgm:pt>
    <dgm:pt modelId="{6803E46C-2E86-4F06-B0E1-C6653EF06EA0}" type="pres">
      <dgm:prSet presAssocID="{7F2B8ABB-D9DB-401B-9CDE-ABB6DB855478}" presName="diagram" presStyleCnt="0">
        <dgm:presLayoutVars>
          <dgm:dir/>
          <dgm:resizeHandles val="exact"/>
        </dgm:presLayoutVars>
      </dgm:prSet>
      <dgm:spPr/>
      <dgm:t>
        <a:bodyPr/>
        <a:lstStyle/>
        <a:p>
          <a:endParaRPr lang="en-US"/>
        </a:p>
      </dgm:t>
    </dgm:pt>
    <dgm:pt modelId="{0B4C2E33-5DB9-499F-A78D-8996BB2EC363}" type="pres">
      <dgm:prSet presAssocID="{D8F8F204-3953-4585-A40D-B8BE0B93A9EA}" presName="node" presStyleLbl="node1" presStyleIdx="0" presStyleCnt="6">
        <dgm:presLayoutVars>
          <dgm:bulletEnabled val="1"/>
        </dgm:presLayoutVars>
      </dgm:prSet>
      <dgm:spPr/>
      <dgm:t>
        <a:bodyPr/>
        <a:lstStyle/>
        <a:p>
          <a:endParaRPr lang="en-US"/>
        </a:p>
      </dgm:t>
    </dgm:pt>
    <dgm:pt modelId="{2C8EA026-B9D1-4E2E-9812-161F5664C58F}" type="pres">
      <dgm:prSet presAssocID="{D58200D2-5EC7-47E5-A984-482132934565}" presName="sibTrans" presStyleCnt="0"/>
      <dgm:spPr/>
    </dgm:pt>
    <dgm:pt modelId="{FE7222BE-EAC1-4E3B-B233-1DE68DA681D5}" type="pres">
      <dgm:prSet presAssocID="{81B45181-1173-4242-91F8-312539EF0BC3}" presName="node" presStyleLbl="node1" presStyleIdx="1" presStyleCnt="6">
        <dgm:presLayoutVars>
          <dgm:bulletEnabled val="1"/>
        </dgm:presLayoutVars>
      </dgm:prSet>
      <dgm:spPr/>
      <dgm:t>
        <a:bodyPr/>
        <a:lstStyle/>
        <a:p>
          <a:endParaRPr lang="en-US"/>
        </a:p>
      </dgm:t>
    </dgm:pt>
    <dgm:pt modelId="{F7F5975A-3B77-492A-81EA-BAD76C982DEC}" type="pres">
      <dgm:prSet presAssocID="{E994D9B6-A1D1-4201-90BE-605CF7D0E2AD}" presName="sibTrans" presStyleCnt="0"/>
      <dgm:spPr/>
    </dgm:pt>
    <dgm:pt modelId="{3D34D202-A7BC-433A-B176-AB520DA41B13}" type="pres">
      <dgm:prSet presAssocID="{73A5123C-2AC9-408B-AE5D-B41CEE44654F}" presName="node" presStyleLbl="node1" presStyleIdx="2" presStyleCnt="6">
        <dgm:presLayoutVars>
          <dgm:bulletEnabled val="1"/>
        </dgm:presLayoutVars>
      </dgm:prSet>
      <dgm:spPr/>
      <dgm:t>
        <a:bodyPr/>
        <a:lstStyle/>
        <a:p>
          <a:endParaRPr lang="en-US"/>
        </a:p>
      </dgm:t>
    </dgm:pt>
    <dgm:pt modelId="{7977F20A-524B-4965-939B-3F1A88FF6534}" type="pres">
      <dgm:prSet presAssocID="{234A69FB-28A3-423F-B849-7AE6C203194E}" presName="sibTrans" presStyleCnt="0"/>
      <dgm:spPr/>
    </dgm:pt>
    <dgm:pt modelId="{266B4AD3-446D-46DD-BABC-95FF24337B0A}" type="pres">
      <dgm:prSet presAssocID="{5C036558-37AD-46A4-B157-E112C5EF5ADB}" presName="node" presStyleLbl="node1" presStyleIdx="3" presStyleCnt="6">
        <dgm:presLayoutVars>
          <dgm:bulletEnabled val="1"/>
        </dgm:presLayoutVars>
      </dgm:prSet>
      <dgm:spPr/>
      <dgm:t>
        <a:bodyPr/>
        <a:lstStyle/>
        <a:p>
          <a:endParaRPr lang="en-US"/>
        </a:p>
      </dgm:t>
    </dgm:pt>
    <dgm:pt modelId="{E2A8FE82-0419-4330-9C21-4DCFA342BEF8}" type="pres">
      <dgm:prSet presAssocID="{FD3C3729-BC40-4711-96B5-F0A7E783F8B5}" presName="sibTrans" presStyleCnt="0"/>
      <dgm:spPr/>
    </dgm:pt>
    <dgm:pt modelId="{17517D01-FD16-4C23-AAE4-BDFBD64F0572}" type="pres">
      <dgm:prSet presAssocID="{D24E369C-D3A2-401D-9235-F7537037B1C5}" presName="node" presStyleLbl="node1" presStyleIdx="4" presStyleCnt="6">
        <dgm:presLayoutVars>
          <dgm:bulletEnabled val="1"/>
        </dgm:presLayoutVars>
      </dgm:prSet>
      <dgm:spPr/>
      <dgm:t>
        <a:bodyPr/>
        <a:lstStyle/>
        <a:p>
          <a:endParaRPr lang="en-US"/>
        </a:p>
      </dgm:t>
    </dgm:pt>
    <dgm:pt modelId="{854ACAD4-BC3B-449E-AB08-B99DF22E6B91}" type="pres">
      <dgm:prSet presAssocID="{D25C7146-B6F4-4B9A-86A0-7E3A6B95F089}" presName="sibTrans" presStyleCnt="0"/>
      <dgm:spPr/>
    </dgm:pt>
    <dgm:pt modelId="{C669D767-08C8-4024-B955-6F8634463441}" type="pres">
      <dgm:prSet presAssocID="{488046B7-1488-4862-A308-0EAB8FEE25EA}" presName="node" presStyleLbl="node1" presStyleIdx="5" presStyleCnt="6">
        <dgm:presLayoutVars>
          <dgm:bulletEnabled val="1"/>
        </dgm:presLayoutVars>
      </dgm:prSet>
      <dgm:spPr/>
      <dgm:t>
        <a:bodyPr/>
        <a:lstStyle/>
        <a:p>
          <a:endParaRPr lang="en-US"/>
        </a:p>
      </dgm:t>
    </dgm:pt>
  </dgm:ptLst>
  <dgm:cxnLst>
    <dgm:cxn modelId="{0C11BA6C-41F1-4A61-AFD5-F6B4CF9168C5}" srcId="{7F2B8ABB-D9DB-401B-9CDE-ABB6DB855478}" destId="{D24E369C-D3A2-401D-9235-F7537037B1C5}" srcOrd="4" destOrd="0" parTransId="{22295AAE-2561-403E-A75F-58869701E26C}" sibTransId="{D25C7146-B6F4-4B9A-86A0-7E3A6B95F089}"/>
    <dgm:cxn modelId="{316E8BC6-4841-4607-8961-E67D7006D2A5}" type="presOf" srcId="{7F2B8ABB-D9DB-401B-9CDE-ABB6DB855478}" destId="{6803E46C-2E86-4F06-B0E1-C6653EF06EA0}" srcOrd="0" destOrd="0" presId="urn:microsoft.com/office/officeart/2005/8/layout/default"/>
    <dgm:cxn modelId="{79B88982-7BEB-4C07-AE21-AD25B186B2E3}" type="presOf" srcId="{81B45181-1173-4242-91F8-312539EF0BC3}" destId="{FE7222BE-EAC1-4E3B-B233-1DE68DA681D5}" srcOrd="0" destOrd="0" presId="urn:microsoft.com/office/officeart/2005/8/layout/default"/>
    <dgm:cxn modelId="{5542FF4E-947C-4BF4-88CD-6CE4C9B7A60B}" type="presOf" srcId="{488046B7-1488-4862-A308-0EAB8FEE25EA}" destId="{C669D767-08C8-4024-B955-6F8634463441}" srcOrd="0" destOrd="0" presId="urn:microsoft.com/office/officeart/2005/8/layout/default"/>
    <dgm:cxn modelId="{3D096BA5-2C66-4F8A-BC58-7DDDC918F12E}" srcId="{7F2B8ABB-D9DB-401B-9CDE-ABB6DB855478}" destId="{73A5123C-2AC9-408B-AE5D-B41CEE44654F}" srcOrd="2" destOrd="0" parTransId="{541E930A-F38D-4808-8DA9-CEB84B23845F}" sibTransId="{234A69FB-28A3-423F-B849-7AE6C203194E}"/>
    <dgm:cxn modelId="{CB550467-ACE2-4431-8D8F-CC6AA0116B0F}" srcId="{7F2B8ABB-D9DB-401B-9CDE-ABB6DB855478}" destId="{81B45181-1173-4242-91F8-312539EF0BC3}" srcOrd="1" destOrd="0" parTransId="{AF586CF4-B7AB-40E7-BC59-9FF4076AD9E0}" sibTransId="{E994D9B6-A1D1-4201-90BE-605CF7D0E2AD}"/>
    <dgm:cxn modelId="{3FF79E6D-C617-4CFE-9E16-119DBE1AF9DF}" type="presOf" srcId="{73A5123C-2AC9-408B-AE5D-B41CEE44654F}" destId="{3D34D202-A7BC-433A-B176-AB520DA41B13}" srcOrd="0" destOrd="0" presId="urn:microsoft.com/office/officeart/2005/8/layout/default"/>
    <dgm:cxn modelId="{17C62F97-6CCD-477C-9FA7-4A1BCC467B3F}" type="presOf" srcId="{D8F8F204-3953-4585-A40D-B8BE0B93A9EA}" destId="{0B4C2E33-5DB9-499F-A78D-8996BB2EC363}" srcOrd="0" destOrd="0" presId="urn:microsoft.com/office/officeart/2005/8/layout/default"/>
    <dgm:cxn modelId="{3792EB2F-70D6-495E-A840-40919B3EF20D}" srcId="{7F2B8ABB-D9DB-401B-9CDE-ABB6DB855478}" destId="{5C036558-37AD-46A4-B157-E112C5EF5ADB}" srcOrd="3" destOrd="0" parTransId="{08C857D6-4D48-4A42-B07D-1CDA84AADD34}" sibTransId="{FD3C3729-BC40-4711-96B5-F0A7E783F8B5}"/>
    <dgm:cxn modelId="{15A70635-F1B4-43D7-AE20-DC9A179E62D7}" srcId="{7F2B8ABB-D9DB-401B-9CDE-ABB6DB855478}" destId="{488046B7-1488-4862-A308-0EAB8FEE25EA}" srcOrd="5" destOrd="0" parTransId="{2869AB0E-72EF-452C-AC01-81396046CBE2}" sibTransId="{789EBCC0-5999-488A-BBC7-B57AF72A5B81}"/>
    <dgm:cxn modelId="{47154DE9-9B14-40C2-8599-FC887A3FE84A}" type="presOf" srcId="{5C036558-37AD-46A4-B157-E112C5EF5ADB}" destId="{266B4AD3-446D-46DD-BABC-95FF24337B0A}" srcOrd="0" destOrd="0" presId="urn:microsoft.com/office/officeart/2005/8/layout/default"/>
    <dgm:cxn modelId="{6E733657-B8B4-42EA-BC6A-C8B0D45652D0}" srcId="{7F2B8ABB-D9DB-401B-9CDE-ABB6DB855478}" destId="{D8F8F204-3953-4585-A40D-B8BE0B93A9EA}" srcOrd="0" destOrd="0" parTransId="{16239BDA-2D25-4F4E-9BB7-929E7F9C0C17}" sibTransId="{D58200D2-5EC7-47E5-A984-482132934565}"/>
    <dgm:cxn modelId="{DD0DB5B8-C0AB-4804-B018-53BDCF1E726F}" type="presOf" srcId="{D24E369C-D3A2-401D-9235-F7537037B1C5}" destId="{17517D01-FD16-4C23-AAE4-BDFBD64F0572}" srcOrd="0" destOrd="0" presId="urn:microsoft.com/office/officeart/2005/8/layout/default"/>
    <dgm:cxn modelId="{DAAB26EC-A2CD-44E2-AE28-580839BB540B}" type="presParOf" srcId="{6803E46C-2E86-4F06-B0E1-C6653EF06EA0}" destId="{0B4C2E33-5DB9-499F-A78D-8996BB2EC363}" srcOrd="0" destOrd="0" presId="urn:microsoft.com/office/officeart/2005/8/layout/default"/>
    <dgm:cxn modelId="{D2E777F4-2EA8-4EB7-B6ED-4C45917B1F05}" type="presParOf" srcId="{6803E46C-2E86-4F06-B0E1-C6653EF06EA0}" destId="{2C8EA026-B9D1-4E2E-9812-161F5664C58F}" srcOrd="1" destOrd="0" presId="urn:microsoft.com/office/officeart/2005/8/layout/default"/>
    <dgm:cxn modelId="{B9177F5B-8A8A-4D58-BC35-ABF57DF4F554}" type="presParOf" srcId="{6803E46C-2E86-4F06-B0E1-C6653EF06EA0}" destId="{FE7222BE-EAC1-4E3B-B233-1DE68DA681D5}" srcOrd="2" destOrd="0" presId="urn:microsoft.com/office/officeart/2005/8/layout/default"/>
    <dgm:cxn modelId="{8EE23E2B-EF48-43D5-B847-162864783DFA}" type="presParOf" srcId="{6803E46C-2E86-4F06-B0E1-C6653EF06EA0}" destId="{F7F5975A-3B77-492A-81EA-BAD76C982DEC}" srcOrd="3" destOrd="0" presId="urn:microsoft.com/office/officeart/2005/8/layout/default"/>
    <dgm:cxn modelId="{78BB2E46-BBA9-4535-AD8F-A56829A8003E}" type="presParOf" srcId="{6803E46C-2E86-4F06-B0E1-C6653EF06EA0}" destId="{3D34D202-A7BC-433A-B176-AB520DA41B13}" srcOrd="4" destOrd="0" presId="urn:microsoft.com/office/officeart/2005/8/layout/default"/>
    <dgm:cxn modelId="{315A0730-C2FE-4762-997E-512FABB7E738}" type="presParOf" srcId="{6803E46C-2E86-4F06-B0E1-C6653EF06EA0}" destId="{7977F20A-524B-4965-939B-3F1A88FF6534}" srcOrd="5" destOrd="0" presId="urn:microsoft.com/office/officeart/2005/8/layout/default"/>
    <dgm:cxn modelId="{9616D9B3-1889-4A2D-8310-6006EF4403B0}" type="presParOf" srcId="{6803E46C-2E86-4F06-B0E1-C6653EF06EA0}" destId="{266B4AD3-446D-46DD-BABC-95FF24337B0A}" srcOrd="6" destOrd="0" presId="urn:microsoft.com/office/officeart/2005/8/layout/default"/>
    <dgm:cxn modelId="{3E2CB537-AA04-4A0A-9D16-418B4D50768D}" type="presParOf" srcId="{6803E46C-2E86-4F06-B0E1-C6653EF06EA0}" destId="{E2A8FE82-0419-4330-9C21-4DCFA342BEF8}" srcOrd="7" destOrd="0" presId="urn:microsoft.com/office/officeart/2005/8/layout/default"/>
    <dgm:cxn modelId="{E334C43D-ADFF-4615-AE45-4189E6DD70C6}" type="presParOf" srcId="{6803E46C-2E86-4F06-B0E1-C6653EF06EA0}" destId="{17517D01-FD16-4C23-AAE4-BDFBD64F0572}" srcOrd="8" destOrd="0" presId="urn:microsoft.com/office/officeart/2005/8/layout/default"/>
    <dgm:cxn modelId="{EEA683F1-1210-4DD0-B301-4BB428C6F430}" type="presParOf" srcId="{6803E46C-2E86-4F06-B0E1-C6653EF06EA0}" destId="{854ACAD4-BC3B-449E-AB08-B99DF22E6B91}" srcOrd="9" destOrd="0" presId="urn:microsoft.com/office/officeart/2005/8/layout/default"/>
    <dgm:cxn modelId="{80108F91-8630-4F0C-AFC0-2821B4B69F86}" type="presParOf" srcId="{6803E46C-2E86-4F06-B0E1-C6653EF06EA0}" destId="{C669D767-08C8-4024-B955-6F863446344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044784-31C8-455B-86AB-FC8461E756E0}" type="doc">
      <dgm:prSet loTypeId="urn:microsoft.com/office/officeart/2005/8/layout/vList4" loCatId="list" qsTypeId="urn:microsoft.com/office/officeart/2005/8/quickstyle/simple2" qsCatId="simple" csTypeId="urn:microsoft.com/office/officeart/2005/8/colors/accent0_3" csCatId="mainScheme" phldr="1"/>
      <dgm:spPr/>
      <dgm:t>
        <a:bodyPr/>
        <a:lstStyle/>
        <a:p>
          <a:endParaRPr lang="en-US"/>
        </a:p>
      </dgm:t>
    </dgm:pt>
    <dgm:pt modelId="{179BE1E2-4349-4578-8A95-8519D7E1A719}">
      <dgm:prSet phldrT="[Text]"/>
      <dgm:spPr/>
      <dgm:t>
        <a:bodyPr/>
        <a:lstStyle/>
        <a:p>
          <a:r>
            <a:rPr lang="en-US" dirty="0" smtClean="0">
              <a:latin typeface="Arial" panose="020B0604020202020204" pitchFamily="34" charset="0"/>
              <a:cs typeface="Arial" panose="020B0604020202020204" pitchFamily="34" charset="0"/>
            </a:rPr>
            <a:t> Consulting and Finance</a:t>
          </a:r>
          <a:endParaRPr lang="en-US" dirty="0">
            <a:latin typeface="Arial" panose="020B0604020202020204" pitchFamily="34" charset="0"/>
            <a:cs typeface="Arial" panose="020B0604020202020204" pitchFamily="34" charset="0"/>
          </a:endParaRPr>
        </a:p>
      </dgm:t>
    </dgm:pt>
    <dgm:pt modelId="{4D6503BF-0B4B-495E-A6BB-87C6793E99CC}" type="parTrans" cxnId="{262309B9-09DE-4FD6-B2AF-814A9E8705BD}">
      <dgm:prSet/>
      <dgm:spPr/>
      <dgm:t>
        <a:bodyPr/>
        <a:lstStyle/>
        <a:p>
          <a:endParaRPr lang="en-US">
            <a:latin typeface="Arial" panose="020B0604020202020204" pitchFamily="34" charset="0"/>
            <a:cs typeface="Arial" panose="020B0604020202020204" pitchFamily="34" charset="0"/>
          </a:endParaRPr>
        </a:p>
      </dgm:t>
    </dgm:pt>
    <dgm:pt modelId="{B7193BB3-728F-435F-A3BB-9B73E88D717E}" type="sibTrans" cxnId="{262309B9-09DE-4FD6-B2AF-814A9E8705BD}">
      <dgm:prSet/>
      <dgm:spPr/>
      <dgm:t>
        <a:bodyPr/>
        <a:lstStyle/>
        <a:p>
          <a:endParaRPr lang="en-US">
            <a:latin typeface="Arial" panose="020B0604020202020204" pitchFamily="34" charset="0"/>
            <a:cs typeface="Arial" panose="020B0604020202020204" pitchFamily="34" charset="0"/>
          </a:endParaRPr>
        </a:p>
      </dgm:t>
    </dgm:pt>
    <dgm:pt modelId="{B40A1D8E-701F-462A-A5DA-ED4A40BFBB30}">
      <dgm:prSet phldrT="[Text]"/>
      <dgm:spPr/>
      <dgm:t>
        <a:bodyPr/>
        <a:lstStyle/>
        <a:p>
          <a:r>
            <a:rPr lang="en-US" dirty="0" smtClean="0">
              <a:latin typeface="Arial" panose="020B0604020202020204" pitchFamily="34" charset="0"/>
              <a:cs typeface="Arial" panose="020B0604020202020204" pitchFamily="34" charset="0"/>
            </a:rPr>
            <a:t>Example companies: Goldman Sachs, Accenture, Deloitte</a:t>
          </a:r>
          <a:endParaRPr lang="en-US" dirty="0">
            <a:latin typeface="Arial" panose="020B0604020202020204" pitchFamily="34" charset="0"/>
            <a:cs typeface="Arial" panose="020B0604020202020204" pitchFamily="34" charset="0"/>
          </a:endParaRPr>
        </a:p>
      </dgm:t>
    </dgm:pt>
    <dgm:pt modelId="{77887198-E146-4EA4-AB7F-DE464BFA7410}" type="parTrans" cxnId="{DB511085-B033-4427-B3D8-D2C950E71AB3}">
      <dgm:prSet/>
      <dgm:spPr/>
      <dgm:t>
        <a:bodyPr/>
        <a:lstStyle/>
        <a:p>
          <a:endParaRPr lang="en-US">
            <a:latin typeface="Arial" panose="020B0604020202020204" pitchFamily="34" charset="0"/>
            <a:cs typeface="Arial" panose="020B0604020202020204" pitchFamily="34" charset="0"/>
          </a:endParaRPr>
        </a:p>
      </dgm:t>
    </dgm:pt>
    <dgm:pt modelId="{398DFD79-B500-40EC-93C6-3FD19285C77E}" type="sibTrans" cxnId="{DB511085-B033-4427-B3D8-D2C950E71AB3}">
      <dgm:prSet/>
      <dgm:spPr/>
      <dgm:t>
        <a:bodyPr/>
        <a:lstStyle/>
        <a:p>
          <a:endParaRPr lang="en-US">
            <a:latin typeface="Arial" panose="020B0604020202020204" pitchFamily="34" charset="0"/>
            <a:cs typeface="Arial" panose="020B0604020202020204" pitchFamily="34" charset="0"/>
          </a:endParaRPr>
        </a:p>
      </dgm:t>
    </dgm:pt>
    <dgm:pt modelId="{9B6E5EE7-CD83-4021-80B4-7495A2F7B187}">
      <dgm:prSet phldrT="[Text]"/>
      <dgm:spPr/>
      <dgm:t>
        <a:bodyPr/>
        <a:lstStyle/>
        <a:p>
          <a:r>
            <a:rPr lang="en-US" dirty="0" smtClean="0">
              <a:latin typeface="Arial" panose="020B0604020202020204" pitchFamily="34" charset="0"/>
              <a:cs typeface="Arial" panose="020B0604020202020204" pitchFamily="34" charset="0"/>
            </a:rPr>
            <a:t> Data Analyst/Business Analyst</a:t>
          </a:r>
          <a:endParaRPr lang="en-US" dirty="0">
            <a:latin typeface="Arial" panose="020B0604020202020204" pitchFamily="34" charset="0"/>
            <a:cs typeface="Arial" panose="020B0604020202020204" pitchFamily="34" charset="0"/>
          </a:endParaRPr>
        </a:p>
      </dgm:t>
    </dgm:pt>
    <dgm:pt modelId="{2AEA98F0-71DB-4440-BE7F-B0FCF5BCCAE2}" type="parTrans" cxnId="{5708F8E6-F0AB-443D-9D36-DC33F82503DC}">
      <dgm:prSet/>
      <dgm:spPr/>
      <dgm:t>
        <a:bodyPr/>
        <a:lstStyle/>
        <a:p>
          <a:endParaRPr lang="en-US">
            <a:latin typeface="Arial" panose="020B0604020202020204" pitchFamily="34" charset="0"/>
            <a:cs typeface="Arial" panose="020B0604020202020204" pitchFamily="34" charset="0"/>
          </a:endParaRPr>
        </a:p>
      </dgm:t>
    </dgm:pt>
    <dgm:pt modelId="{8871BCE9-D85E-472B-B711-E541FE3F6F9C}" type="sibTrans" cxnId="{5708F8E6-F0AB-443D-9D36-DC33F82503DC}">
      <dgm:prSet/>
      <dgm:spPr/>
      <dgm:t>
        <a:bodyPr/>
        <a:lstStyle/>
        <a:p>
          <a:endParaRPr lang="en-US">
            <a:latin typeface="Arial" panose="020B0604020202020204" pitchFamily="34" charset="0"/>
            <a:cs typeface="Arial" panose="020B0604020202020204" pitchFamily="34" charset="0"/>
          </a:endParaRPr>
        </a:p>
      </dgm:t>
    </dgm:pt>
    <dgm:pt modelId="{CE63191F-10B8-4EC8-868A-6976B83B435E}">
      <dgm:prSet phldrT="[Text]"/>
      <dgm:spPr/>
      <dgm:t>
        <a:bodyPr/>
        <a:lstStyle/>
        <a:p>
          <a:r>
            <a:rPr lang="en-US" dirty="0" smtClean="0">
              <a:latin typeface="Arial" panose="020B0604020202020204" pitchFamily="34" charset="0"/>
              <a:cs typeface="Arial" panose="020B0604020202020204" pitchFamily="34" charset="0"/>
            </a:rPr>
            <a:t>Tech: Product Manager, Entrepreneur</a:t>
          </a:r>
          <a:endParaRPr lang="en-US" dirty="0">
            <a:latin typeface="Arial" panose="020B0604020202020204" pitchFamily="34" charset="0"/>
            <a:cs typeface="Arial" panose="020B0604020202020204" pitchFamily="34" charset="0"/>
          </a:endParaRPr>
        </a:p>
      </dgm:t>
    </dgm:pt>
    <dgm:pt modelId="{8DC56765-AB5B-44B5-B1E8-E2CBF768EAA0}" type="parTrans" cxnId="{AE1593E9-7B70-45B6-8DD8-ADF2A7B32FCE}">
      <dgm:prSet/>
      <dgm:spPr/>
      <dgm:t>
        <a:bodyPr/>
        <a:lstStyle/>
        <a:p>
          <a:endParaRPr lang="en-US">
            <a:latin typeface="Arial" panose="020B0604020202020204" pitchFamily="34" charset="0"/>
            <a:cs typeface="Arial" panose="020B0604020202020204" pitchFamily="34" charset="0"/>
          </a:endParaRPr>
        </a:p>
      </dgm:t>
    </dgm:pt>
    <dgm:pt modelId="{FDF17682-9848-4B82-95E5-B5711D9E08AA}" type="sibTrans" cxnId="{AE1593E9-7B70-45B6-8DD8-ADF2A7B32FCE}">
      <dgm:prSet/>
      <dgm:spPr/>
      <dgm:t>
        <a:bodyPr/>
        <a:lstStyle/>
        <a:p>
          <a:endParaRPr lang="en-US">
            <a:latin typeface="Arial" panose="020B0604020202020204" pitchFamily="34" charset="0"/>
            <a:cs typeface="Arial" panose="020B0604020202020204" pitchFamily="34" charset="0"/>
          </a:endParaRPr>
        </a:p>
      </dgm:t>
    </dgm:pt>
    <dgm:pt modelId="{6A4951F7-71A4-4FD3-9A74-CFA4BB028E07}">
      <dgm:prSet phldrT="[Text]"/>
      <dgm:spPr/>
      <dgm:t>
        <a:bodyPr/>
        <a:lstStyle/>
        <a:p>
          <a:r>
            <a:rPr lang="en-US" dirty="0" smtClean="0">
              <a:latin typeface="Arial" panose="020B0604020202020204" pitchFamily="34" charset="0"/>
              <a:cs typeface="Arial" panose="020B0604020202020204" pitchFamily="34" charset="0"/>
            </a:rPr>
            <a:t>Example companies: Wayfair, Intel, Microsoft</a:t>
          </a:r>
          <a:endParaRPr lang="en-US" dirty="0">
            <a:latin typeface="Arial" panose="020B0604020202020204" pitchFamily="34" charset="0"/>
            <a:cs typeface="Arial" panose="020B0604020202020204" pitchFamily="34" charset="0"/>
          </a:endParaRPr>
        </a:p>
      </dgm:t>
    </dgm:pt>
    <dgm:pt modelId="{18D2D4D9-41CF-420D-84B1-63383E80B401}" type="parTrans" cxnId="{379A8E4E-A4DE-4024-94BB-AA3D379F2845}">
      <dgm:prSet/>
      <dgm:spPr/>
      <dgm:t>
        <a:bodyPr/>
        <a:lstStyle/>
        <a:p>
          <a:endParaRPr lang="en-US">
            <a:latin typeface="Arial" panose="020B0604020202020204" pitchFamily="34" charset="0"/>
            <a:cs typeface="Arial" panose="020B0604020202020204" pitchFamily="34" charset="0"/>
          </a:endParaRPr>
        </a:p>
      </dgm:t>
    </dgm:pt>
    <dgm:pt modelId="{A4163321-1FC7-49BC-8161-3F817FDC733D}" type="sibTrans" cxnId="{379A8E4E-A4DE-4024-94BB-AA3D379F2845}">
      <dgm:prSet/>
      <dgm:spPr/>
      <dgm:t>
        <a:bodyPr/>
        <a:lstStyle/>
        <a:p>
          <a:endParaRPr lang="en-US">
            <a:latin typeface="Arial" panose="020B0604020202020204" pitchFamily="34" charset="0"/>
            <a:cs typeface="Arial" panose="020B0604020202020204" pitchFamily="34" charset="0"/>
          </a:endParaRPr>
        </a:p>
      </dgm:t>
    </dgm:pt>
    <dgm:pt modelId="{0AF70ADE-C2E9-4D3D-B17B-6CC8A95A826F}">
      <dgm:prSet phldrT="[Text]"/>
      <dgm:spPr/>
      <dgm:t>
        <a:bodyPr/>
        <a:lstStyle/>
        <a:p>
          <a:r>
            <a:rPr lang="en-US" dirty="0" smtClean="0">
              <a:latin typeface="Arial" panose="020B0604020202020204" pitchFamily="34" charset="0"/>
              <a:cs typeface="Arial" panose="020B0604020202020204" pitchFamily="34" charset="0"/>
            </a:rPr>
            <a:t>Engineering Leadership Development/Rotational Program</a:t>
          </a:r>
          <a:endParaRPr lang="en-US" dirty="0">
            <a:latin typeface="Arial" panose="020B0604020202020204" pitchFamily="34" charset="0"/>
            <a:cs typeface="Arial" panose="020B0604020202020204" pitchFamily="34" charset="0"/>
          </a:endParaRPr>
        </a:p>
      </dgm:t>
    </dgm:pt>
    <dgm:pt modelId="{17C8F586-D773-4AC7-AA8B-E7FFB7DD2BBE}" type="parTrans" cxnId="{552511D1-AD9C-4000-92A2-E619E06788A1}">
      <dgm:prSet/>
      <dgm:spPr/>
      <dgm:t>
        <a:bodyPr/>
        <a:lstStyle/>
        <a:p>
          <a:endParaRPr lang="en-US">
            <a:latin typeface="Arial" panose="020B0604020202020204" pitchFamily="34" charset="0"/>
            <a:cs typeface="Arial" panose="020B0604020202020204" pitchFamily="34" charset="0"/>
          </a:endParaRPr>
        </a:p>
      </dgm:t>
    </dgm:pt>
    <dgm:pt modelId="{8E8FA423-75DF-4FF8-8179-2B67F2B65855}" type="sibTrans" cxnId="{552511D1-AD9C-4000-92A2-E619E06788A1}">
      <dgm:prSet/>
      <dgm:spPr/>
      <dgm:t>
        <a:bodyPr/>
        <a:lstStyle/>
        <a:p>
          <a:endParaRPr lang="en-US">
            <a:latin typeface="Arial" panose="020B0604020202020204" pitchFamily="34" charset="0"/>
            <a:cs typeface="Arial" panose="020B0604020202020204" pitchFamily="34" charset="0"/>
          </a:endParaRPr>
        </a:p>
      </dgm:t>
    </dgm:pt>
    <dgm:pt modelId="{F2BC9839-F8BC-4833-81AB-20B6A6F7D47E}">
      <dgm:prSet phldrT="[Text]"/>
      <dgm:spPr/>
      <dgm:t>
        <a:bodyPr/>
        <a:lstStyle/>
        <a:p>
          <a:r>
            <a:rPr lang="en-US" dirty="0" smtClean="0">
              <a:latin typeface="Arial" panose="020B0604020202020204" pitchFamily="34" charset="0"/>
              <a:cs typeface="Arial" panose="020B0604020202020204" pitchFamily="34" charset="0"/>
            </a:rPr>
            <a:t>Example companies: Northrop Grumman, GE</a:t>
          </a:r>
          <a:endParaRPr lang="en-US" dirty="0">
            <a:latin typeface="Arial" panose="020B0604020202020204" pitchFamily="34" charset="0"/>
            <a:cs typeface="Arial" panose="020B0604020202020204" pitchFamily="34" charset="0"/>
          </a:endParaRPr>
        </a:p>
      </dgm:t>
    </dgm:pt>
    <dgm:pt modelId="{AA411A7A-81F4-46D2-88C9-071CAE6BC560}" type="parTrans" cxnId="{F12E79FC-1771-4F45-843B-ABCC3D97B5E9}">
      <dgm:prSet/>
      <dgm:spPr/>
      <dgm:t>
        <a:bodyPr/>
        <a:lstStyle/>
        <a:p>
          <a:endParaRPr lang="en-US">
            <a:latin typeface="Arial" panose="020B0604020202020204" pitchFamily="34" charset="0"/>
            <a:cs typeface="Arial" panose="020B0604020202020204" pitchFamily="34" charset="0"/>
          </a:endParaRPr>
        </a:p>
      </dgm:t>
    </dgm:pt>
    <dgm:pt modelId="{01E94C60-C247-4937-9531-FC88D4B75E4B}" type="sibTrans" cxnId="{F12E79FC-1771-4F45-843B-ABCC3D97B5E9}">
      <dgm:prSet/>
      <dgm:spPr/>
      <dgm:t>
        <a:bodyPr/>
        <a:lstStyle/>
        <a:p>
          <a:endParaRPr lang="en-US">
            <a:latin typeface="Arial" panose="020B0604020202020204" pitchFamily="34" charset="0"/>
            <a:cs typeface="Arial" panose="020B0604020202020204" pitchFamily="34" charset="0"/>
          </a:endParaRPr>
        </a:p>
      </dgm:t>
    </dgm:pt>
    <dgm:pt modelId="{ABFDFDF6-A20E-4BC4-8A2F-4B86DD67CB50}">
      <dgm:prSet phldrT="[Text]"/>
      <dgm:spPr/>
      <dgm:t>
        <a:bodyPr/>
        <a:lstStyle/>
        <a:p>
          <a:r>
            <a:rPr lang="en-US" dirty="0" smtClean="0">
              <a:latin typeface="Arial" panose="020B0604020202020204" pitchFamily="34" charset="0"/>
              <a:cs typeface="Arial" panose="020B0604020202020204" pitchFamily="34" charset="0"/>
            </a:rPr>
            <a:t>Example companies: DIA Associates, Capitol One, ZS Associates</a:t>
          </a:r>
          <a:endParaRPr lang="en-US" dirty="0">
            <a:latin typeface="Arial" panose="020B0604020202020204" pitchFamily="34" charset="0"/>
            <a:cs typeface="Arial" panose="020B0604020202020204" pitchFamily="34" charset="0"/>
          </a:endParaRPr>
        </a:p>
      </dgm:t>
    </dgm:pt>
    <dgm:pt modelId="{A194ACB0-7868-40ED-97BB-297F3CD7E4CF}" type="sibTrans" cxnId="{F24793B7-3829-4CE1-8F2C-759286A079DA}">
      <dgm:prSet/>
      <dgm:spPr/>
      <dgm:t>
        <a:bodyPr/>
        <a:lstStyle/>
        <a:p>
          <a:endParaRPr lang="en-US">
            <a:latin typeface="Arial" panose="020B0604020202020204" pitchFamily="34" charset="0"/>
            <a:cs typeface="Arial" panose="020B0604020202020204" pitchFamily="34" charset="0"/>
          </a:endParaRPr>
        </a:p>
      </dgm:t>
    </dgm:pt>
    <dgm:pt modelId="{372BAA52-3F67-4646-85A4-612950F0A21C}" type="parTrans" cxnId="{F24793B7-3829-4CE1-8F2C-759286A079DA}">
      <dgm:prSet/>
      <dgm:spPr/>
      <dgm:t>
        <a:bodyPr/>
        <a:lstStyle/>
        <a:p>
          <a:endParaRPr lang="en-US">
            <a:latin typeface="Arial" panose="020B0604020202020204" pitchFamily="34" charset="0"/>
            <a:cs typeface="Arial" panose="020B0604020202020204" pitchFamily="34" charset="0"/>
          </a:endParaRPr>
        </a:p>
      </dgm:t>
    </dgm:pt>
    <dgm:pt modelId="{FBAC02CA-B55D-4C64-A4D2-7586AAF8251A}">
      <dgm:prSet phldrT="[Text]"/>
      <dgm:spPr/>
      <dgm:t>
        <a:bodyPr/>
        <a:lstStyle/>
        <a:p>
          <a:r>
            <a:rPr lang="en-US" dirty="0" smtClean="0">
              <a:latin typeface="Arial" panose="020B0604020202020204" pitchFamily="34" charset="0"/>
              <a:cs typeface="Arial" panose="020B0604020202020204" pitchFamily="34" charset="0"/>
            </a:rPr>
            <a:t>Real Estate and Construction Management</a:t>
          </a:r>
          <a:endParaRPr lang="en-US" dirty="0">
            <a:latin typeface="Arial" panose="020B0604020202020204" pitchFamily="34" charset="0"/>
            <a:cs typeface="Arial" panose="020B0604020202020204" pitchFamily="34" charset="0"/>
          </a:endParaRPr>
        </a:p>
      </dgm:t>
    </dgm:pt>
    <dgm:pt modelId="{3A9919BE-4416-4762-B06B-07F74BF75D2D}" type="parTrans" cxnId="{835F8E1B-CC9F-4F9F-8610-DB8A52FD89D8}">
      <dgm:prSet/>
      <dgm:spPr/>
      <dgm:t>
        <a:bodyPr/>
        <a:lstStyle/>
        <a:p>
          <a:endParaRPr lang="en-US"/>
        </a:p>
      </dgm:t>
    </dgm:pt>
    <dgm:pt modelId="{0373D19D-6720-473A-9CB6-627DE1F15376}" type="sibTrans" cxnId="{835F8E1B-CC9F-4F9F-8610-DB8A52FD89D8}">
      <dgm:prSet/>
      <dgm:spPr/>
      <dgm:t>
        <a:bodyPr/>
        <a:lstStyle/>
        <a:p>
          <a:endParaRPr lang="en-US"/>
        </a:p>
      </dgm:t>
    </dgm:pt>
    <dgm:pt modelId="{B5BDF0CC-2DCD-461A-B1D2-510C98AA2969}">
      <dgm:prSet phldrT="[Text]"/>
      <dgm:spPr/>
      <dgm:t>
        <a:bodyPr/>
        <a:lstStyle/>
        <a:p>
          <a:r>
            <a:rPr lang="en-US" dirty="0" smtClean="0">
              <a:latin typeface="Arial" panose="020B0604020202020204" pitchFamily="34" charset="0"/>
              <a:cs typeface="Arial" panose="020B0604020202020204" pitchFamily="34" charset="0"/>
            </a:rPr>
            <a:t>Example: Skanska, Clark Construction </a:t>
          </a:r>
          <a:endParaRPr lang="en-US" dirty="0">
            <a:latin typeface="Arial" panose="020B0604020202020204" pitchFamily="34" charset="0"/>
            <a:cs typeface="Arial" panose="020B0604020202020204" pitchFamily="34" charset="0"/>
          </a:endParaRPr>
        </a:p>
      </dgm:t>
    </dgm:pt>
    <dgm:pt modelId="{AC82734D-0B71-4291-A703-94D61E3F07B8}" type="parTrans" cxnId="{8DC95F85-D28A-4111-A180-864BA3997749}">
      <dgm:prSet/>
      <dgm:spPr/>
      <dgm:t>
        <a:bodyPr/>
        <a:lstStyle/>
        <a:p>
          <a:endParaRPr lang="en-US"/>
        </a:p>
      </dgm:t>
    </dgm:pt>
    <dgm:pt modelId="{2FCD5DA4-C63B-45D0-BAF8-FFE2EDE0156D}" type="sibTrans" cxnId="{8DC95F85-D28A-4111-A180-864BA3997749}">
      <dgm:prSet/>
      <dgm:spPr/>
      <dgm:t>
        <a:bodyPr/>
        <a:lstStyle/>
        <a:p>
          <a:endParaRPr lang="en-US"/>
        </a:p>
      </dgm:t>
    </dgm:pt>
    <dgm:pt modelId="{92B1F629-DE6F-450C-8A01-E17A18C6262E}" type="pres">
      <dgm:prSet presAssocID="{65044784-31C8-455B-86AB-FC8461E756E0}" presName="linear" presStyleCnt="0">
        <dgm:presLayoutVars>
          <dgm:dir/>
          <dgm:resizeHandles val="exact"/>
        </dgm:presLayoutVars>
      </dgm:prSet>
      <dgm:spPr/>
      <dgm:t>
        <a:bodyPr/>
        <a:lstStyle/>
        <a:p>
          <a:endParaRPr lang="en-US"/>
        </a:p>
      </dgm:t>
    </dgm:pt>
    <dgm:pt modelId="{10E19F84-8F9F-45A8-BD3B-D05457C37288}" type="pres">
      <dgm:prSet presAssocID="{179BE1E2-4349-4578-8A95-8519D7E1A719}" presName="comp" presStyleCnt="0"/>
      <dgm:spPr/>
    </dgm:pt>
    <dgm:pt modelId="{5197F8F4-22CF-40A3-92F8-A4C3DBE9EC12}" type="pres">
      <dgm:prSet presAssocID="{179BE1E2-4349-4578-8A95-8519D7E1A719}" presName="box" presStyleLbl="node1" presStyleIdx="0" presStyleCnt="5"/>
      <dgm:spPr/>
      <dgm:t>
        <a:bodyPr/>
        <a:lstStyle/>
        <a:p>
          <a:endParaRPr lang="en-US"/>
        </a:p>
      </dgm:t>
    </dgm:pt>
    <dgm:pt modelId="{D814440D-D31A-4B2F-A3F9-D920D1212FE4}" type="pres">
      <dgm:prSet presAssocID="{179BE1E2-4349-4578-8A95-8519D7E1A719}" presName="img" presStyleLbl="fgImgPlace1" presStyleIdx="0" presStyleCnt="5"/>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en-US"/>
        </a:p>
      </dgm:t>
    </dgm:pt>
    <dgm:pt modelId="{91762C7C-B8B1-40B6-8C11-69B044D86015}" type="pres">
      <dgm:prSet presAssocID="{179BE1E2-4349-4578-8A95-8519D7E1A719}" presName="text" presStyleLbl="node1" presStyleIdx="0" presStyleCnt="5">
        <dgm:presLayoutVars>
          <dgm:bulletEnabled val="1"/>
        </dgm:presLayoutVars>
      </dgm:prSet>
      <dgm:spPr/>
      <dgm:t>
        <a:bodyPr/>
        <a:lstStyle/>
        <a:p>
          <a:endParaRPr lang="en-US"/>
        </a:p>
      </dgm:t>
    </dgm:pt>
    <dgm:pt modelId="{409A7A58-5E09-4550-9784-ACB658BCBE2A}" type="pres">
      <dgm:prSet presAssocID="{B7193BB3-728F-435F-A3BB-9B73E88D717E}" presName="spacer" presStyleCnt="0"/>
      <dgm:spPr/>
    </dgm:pt>
    <dgm:pt modelId="{98689F8F-B8B9-46B2-8D71-370EFA5F262C}" type="pres">
      <dgm:prSet presAssocID="{9B6E5EE7-CD83-4021-80B4-7495A2F7B187}" presName="comp" presStyleCnt="0"/>
      <dgm:spPr/>
    </dgm:pt>
    <dgm:pt modelId="{7205DF2B-693A-419F-8297-27E2F0C5AEF5}" type="pres">
      <dgm:prSet presAssocID="{9B6E5EE7-CD83-4021-80B4-7495A2F7B187}" presName="box" presStyleLbl="node1" presStyleIdx="1" presStyleCnt="5"/>
      <dgm:spPr/>
      <dgm:t>
        <a:bodyPr/>
        <a:lstStyle/>
        <a:p>
          <a:endParaRPr lang="en-US"/>
        </a:p>
      </dgm:t>
    </dgm:pt>
    <dgm:pt modelId="{AA50CCC2-55B2-4913-89FC-098BE72B07B6}" type="pres">
      <dgm:prSet presAssocID="{9B6E5EE7-CD83-4021-80B4-7495A2F7B187}" presName="img" presStyleLbl="fgImgPlace1" presStyleIdx="1" presStyleCnt="5"/>
      <dgm:spPr>
        <a:blipFill>
          <a:blip xmlns:r="http://schemas.openxmlformats.org/officeDocument/2006/relationships" r:embed="rId2" cstate="screen">
            <a:extLst>
              <a:ext uri="{28A0092B-C50C-407E-A947-70E740481C1C}">
                <a14:useLocalDpi xmlns:a14="http://schemas.microsoft.com/office/drawing/2010/main"/>
              </a:ext>
            </a:extLst>
          </a:blip>
          <a:srcRect/>
          <a:stretch>
            <a:fillRect t="-44000" b="-44000"/>
          </a:stretch>
        </a:blipFill>
      </dgm:spPr>
      <dgm:t>
        <a:bodyPr/>
        <a:lstStyle/>
        <a:p>
          <a:endParaRPr lang="en-US"/>
        </a:p>
      </dgm:t>
    </dgm:pt>
    <dgm:pt modelId="{DC394EEE-2FB4-47AC-8D9D-946639392401}" type="pres">
      <dgm:prSet presAssocID="{9B6E5EE7-CD83-4021-80B4-7495A2F7B187}" presName="text" presStyleLbl="node1" presStyleIdx="1" presStyleCnt="5">
        <dgm:presLayoutVars>
          <dgm:bulletEnabled val="1"/>
        </dgm:presLayoutVars>
      </dgm:prSet>
      <dgm:spPr/>
      <dgm:t>
        <a:bodyPr/>
        <a:lstStyle/>
        <a:p>
          <a:endParaRPr lang="en-US"/>
        </a:p>
      </dgm:t>
    </dgm:pt>
    <dgm:pt modelId="{CFD0BC93-4BAA-48B0-8BD4-A3D218782988}" type="pres">
      <dgm:prSet presAssocID="{8871BCE9-D85E-472B-B711-E541FE3F6F9C}" presName="spacer" presStyleCnt="0"/>
      <dgm:spPr/>
    </dgm:pt>
    <dgm:pt modelId="{DD476DEB-297E-4E5A-B3F8-ABBA5E8822DD}" type="pres">
      <dgm:prSet presAssocID="{0AF70ADE-C2E9-4D3D-B17B-6CC8A95A826F}" presName="comp" presStyleCnt="0"/>
      <dgm:spPr/>
    </dgm:pt>
    <dgm:pt modelId="{41B7A2DB-4FF2-48EA-824F-E8181FCB30F7}" type="pres">
      <dgm:prSet presAssocID="{0AF70ADE-C2E9-4D3D-B17B-6CC8A95A826F}" presName="box" presStyleLbl="node1" presStyleIdx="2" presStyleCnt="5"/>
      <dgm:spPr/>
      <dgm:t>
        <a:bodyPr/>
        <a:lstStyle/>
        <a:p>
          <a:endParaRPr lang="en-US"/>
        </a:p>
      </dgm:t>
    </dgm:pt>
    <dgm:pt modelId="{C089D5CB-073F-4CB6-9461-741FDF86F08C}" type="pres">
      <dgm:prSet presAssocID="{0AF70ADE-C2E9-4D3D-B17B-6CC8A95A826F}" presName="img" presStyleLbl="fgImgPlace1" presStyleIdx="2" presStyleCnt="5"/>
      <dgm:spPr>
        <a:blipFill>
          <a:blip xmlns:r="http://schemas.openxmlformats.org/officeDocument/2006/relationships" r:embed="rId3" cstate="screen">
            <a:extLst>
              <a:ext uri="{28A0092B-C50C-407E-A947-70E740481C1C}">
                <a14:useLocalDpi xmlns:a14="http://schemas.microsoft.com/office/drawing/2010/main"/>
              </a:ext>
            </a:extLst>
          </a:blip>
          <a:srcRect/>
          <a:stretch>
            <a:fillRect t="-5000" b="-5000"/>
          </a:stretch>
        </a:blipFill>
      </dgm:spPr>
      <dgm:t>
        <a:bodyPr/>
        <a:lstStyle/>
        <a:p>
          <a:endParaRPr lang="en-US"/>
        </a:p>
      </dgm:t>
    </dgm:pt>
    <dgm:pt modelId="{E315490F-851C-487C-9895-F3AE83B723FD}" type="pres">
      <dgm:prSet presAssocID="{0AF70ADE-C2E9-4D3D-B17B-6CC8A95A826F}" presName="text" presStyleLbl="node1" presStyleIdx="2" presStyleCnt="5">
        <dgm:presLayoutVars>
          <dgm:bulletEnabled val="1"/>
        </dgm:presLayoutVars>
      </dgm:prSet>
      <dgm:spPr/>
      <dgm:t>
        <a:bodyPr/>
        <a:lstStyle/>
        <a:p>
          <a:endParaRPr lang="en-US"/>
        </a:p>
      </dgm:t>
    </dgm:pt>
    <dgm:pt modelId="{34566136-AC92-4ECC-A32D-8DF1AFB119CB}" type="pres">
      <dgm:prSet presAssocID="{8E8FA423-75DF-4FF8-8179-2B67F2B65855}" presName="spacer" presStyleCnt="0"/>
      <dgm:spPr/>
    </dgm:pt>
    <dgm:pt modelId="{B5B0D26F-9465-4348-8B13-BD48F2AD4435}" type="pres">
      <dgm:prSet presAssocID="{CE63191F-10B8-4EC8-868A-6976B83B435E}" presName="comp" presStyleCnt="0"/>
      <dgm:spPr/>
    </dgm:pt>
    <dgm:pt modelId="{ED811635-D780-4F65-8605-51010E8CDD02}" type="pres">
      <dgm:prSet presAssocID="{CE63191F-10B8-4EC8-868A-6976B83B435E}" presName="box" presStyleLbl="node1" presStyleIdx="3" presStyleCnt="5"/>
      <dgm:spPr/>
      <dgm:t>
        <a:bodyPr/>
        <a:lstStyle/>
        <a:p>
          <a:endParaRPr lang="en-US"/>
        </a:p>
      </dgm:t>
    </dgm:pt>
    <dgm:pt modelId="{335D12F0-3BD2-45E4-9F12-7B6B5AF0DF5C}" type="pres">
      <dgm:prSet presAssocID="{CE63191F-10B8-4EC8-868A-6976B83B435E}" presName="img" presStyleLbl="fgImgPlace1" presStyleIdx="3" presStyleCnt="5"/>
      <dgm:spPr>
        <a:blipFill>
          <a:blip xmlns:r="http://schemas.openxmlformats.org/officeDocument/2006/relationships" r:embed="rId4" cstate="screen">
            <a:extLst>
              <a:ext uri="{28A0092B-C50C-407E-A947-70E740481C1C}">
                <a14:useLocalDpi xmlns:a14="http://schemas.microsoft.com/office/drawing/2010/main"/>
              </a:ext>
            </a:extLst>
          </a:blip>
          <a:srcRect/>
          <a:stretch>
            <a:fillRect t="-43000" b="-43000"/>
          </a:stretch>
        </a:blipFill>
      </dgm:spPr>
      <dgm:t>
        <a:bodyPr/>
        <a:lstStyle/>
        <a:p>
          <a:endParaRPr lang="en-US"/>
        </a:p>
      </dgm:t>
    </dgm:pt>
    <dgm:pt modelId="{5A46FB2A-D88C-4B92-B2B0-43A7232320E0}" type="pres">
      <dgm:prSet presAssocID="{CE63191F-10B8-4EC8-868A-6976B83B435E}" presName="text" presStyleLbl="node1" presStyleIdx="3" presStyleCnt="5">
        <dgm:presLayoutVars>
          <dgm:bulletEnabled val="1"/>
        </dgm:presLayoutVars>
      </dgm:prSet>
      <dgm:spPr/>
      <dgm:t>
        <a:bodyPr/>
        <a:lstStyle/>
        <a:p>
          <a:endParaRPr lang="en-US"/>
        </a:p>
      </dgm:t>
    </dgm:pt>
    <dgm:pt modelId="{7012411B-E6A5-45B4-950A-5FB0CB21CD78}" type="pres">
      <dgm:prSet presAssocID="{FDF17682-9848-4B82-95E5-B5711D9E08AA}" presName="spacer" presStyleCnt="0"/>
      <dgm:spPr/>
    </dgm:pt>
    <dgm:pt modelId="{E119A3A7-F9A0-477B-8C67-DDF359D0F7AA}" type="pres">
      <dgm:prSet presAssocID="{FBAC02CA-B55D-4C64-A4D2-7586AAF8251A}" presName="comp" presStyleCnt="0"/>
      <dgm:spPr/>
    </dgm:pt>
    <dgm:pt modelId="{00275C02-F70F-4E1D-A794-FB7465523625}" type="pres">
      <dgm:prSet presAssocID="{FBAC02CA-B55D-4C64-A4D2-7586AAF8251A}" presName="box" presStyleLbl="node1" presStyleIdx="4" presStyleCnt="5"/>
      <dgm:spPr/>
      <dgm:t>
        <a:bodyPr/>
        <a:lstStyle/>
        <a:p>
          <a:endParaRPr lang="en-US"/>
        </a:p>
      </dgm:t>
    </dgm:pt>
    <dgm:pt modelId="{3678D689-F429-4E12-AD77-04F404A5E026}" type="pres">
      <dgm:prSet presAssocID="{FBAC02CA-B55D-4C64-A4D2-7586AAF8251A}" presName="img" presStyleLbl="fgImgPlace1" presStyleIdx="4" presStyleCnt="5"/>
      <dgm:spPr>
        <a:blipFill>
          <a:blip xmlns:r="http://schemas.openxmlformats.org/officeDocument/2006/relationships" r:embed="rId5" cstate="screen">
            <a:extLst>
              <a:ext uri="{28A0092B-C50C-407E-A947-70E740481C1C}">
                <a14:useLocalDpi xmlns:a14="http://schemas.microsoft.com/office/drawing/2010/main"/>
              </a:ext>
            </a:extLst>
          </a:blip>
          <a:srcRect/>
          <a:stretch>
            <a:fillRect t="-84000" b="-84000"/>
          </a:stretch>
        </a:blipFill>
      </dgm:spPr>
      <dgm:t>
        <a:bodyPr/>
        <a:lstStyle/>
        <a:p>
          <a:endParaRPr lang="en-US"/>
        </a:p>
      </dgm:t>
    </dgm:pt>
    <dgm:pt modelId="{00D9404B-E64B-4546-B110-6F14544EE726}" type="pres">
      <dgm:prSet presAssocID="{FBAC02CA-B55D-4C64-A4D2-7586AAF8251A}" presName="text" presStyleLbl="node1" presStyleIdx="4" presStyleCnt="5">
        <dgm:presLayoutVars>
          <dgm:bulletEnabled val="1"/>
        </dgm:presLayoutVars>
      </dgm:prSet>
      <dgm:spPr/>
      <dgm:t>
        <a:bodyPr/>
        <a:lstStyle/>
        <a:p>
          <a:endParaRPr lang="en-US"/>
        </a:p>
      </dgm:t>
    </dgm:pt>
  </dgm:ptLst>
  <dgm:cxnLst>
    <dgm:cxn modelId="{33C49084-430A-416E-BC48-DE1D17B31E49}" type="presOf" srcId="{CE63191F-10B8-4EC8-868A-6976B83B435E}" destId="{ED811635-D780-4F65-8605-51010E8CDD02}" srcOrd="0" destOrd="0" presId="urn:microsoft.com/office/officeart/2005/8/layout/vList4"/>
    <dgm:cxn modelId="{ECBC4CE9-81CC-4E9A-9DCE-8C6A7A74E4CB}" type="presOf" srcId="{6A4951F7-71A4-4FD3-9A74-CFA4BB028E07}" destId="{ED811635-D780-4F65-8605-51010E8CDD02}" srcOrd="0" destOrd="1" presId="urn:microsoft.com/office/officeart/2005/8/layout/vList4"/>
    <dgm:cxn modelId="{A1293ABF-0871-42A7-846C-C7A62D2A62E3}" type="presOf" srcId="{9B6E5EE7-CD83-4021-80B4-7495A2F7B187}" destId="{DC394EEE-2FB4-47AC-8D9D-946639392401}" srcOrd="1" destOrd="0" presId="urn:microsoft.com/office/officeart/2005/8/layout/vList4"/>
    <dgm:cxn modelId="{8DC95F85-D28A-4111-A180-864BA3997749}" srcId="{FBAC02CA-B55D-4C64-A4D2-7586AAF8251A}" destId="{B5BDF0CC-2DCD-461A-B1D2-510C98AA2969}" srcOrd="0" destOrd="0" parTransId="{AC82734D-0B71-4291-A703-94D61E3F07B8}" sibTransId="{2FCD5DA4-C63B-45D0-BAF8-FFE2EDE0156D}"/>
    <dgm:cxn modelId="{C5FB8A48-6DEB-4878-B700-98C7FC86EA02}" type="presOf" srcId="{9B6E5EE7-CD83-4021-80B4-7495A2F7B187}" destId="{7205DF2B-693A-419F-8297-27E2F0C5AEF5}" srcOrd="0" destOrd="0" presId="urn:microsoft.com/office/officeart/2005/8/layout/vList4"/>
    <dgm:cxn modelId="{1664EF0E-991E-4061-803F-79583579B571}" type="presOf" srcId="{179BE1E2-4349-4578-8A95-8519D7E1A719}" destId="{91762C7C-B8B1-40B6-8C11-69B044D86015}" srcOrd="1" destOrd="0" presId="urn:microsoft.com/office/officeart/2005/8/layout/vList4"/>
    <dgm:cxn modelId="{2EC49E2D-F22A-4D83-B8B1-1A065585F9A1}" type="presOf" srcId="{F2BC9839-F8BC-4833-81AB-20B6A6F7D47E}" destId="{41B7A2DB-4FF2-48EA-824F-E8181FCB30F7}" srcOrd="0" destOrd="1" presId="urn:microsoft.com/office/officeart/2005/8/layout/vList4"/>
    <dgm:cxn modelId="{1D11C06C-9404-4AF0-8B00-1F17907FB7A3}" type="presOf" srcId="{FBAC02CA-B55D-4C64-A4D2-7586AAF8251A}" destId="{00D9404B-E64B-4546-B110-6F14544EE726}" srcOrd="1" destOrd="0" presId="urn:microsoft.com/office/officeart/2005/8/layout/vList4"/>
    <dgm:cxn modelId="{5774D204-FD2D-4EE5-920E-95254DF8CBFC}" type="presOf" srcId="{65044784-31C8-455B-86AB-FC8461E756E0}" destId="{92B1F629-DE6F-450C-8A01-E17A18C6262E}" srcOrd="0" destOrd="0" presId="urn:microsoft.com/office/officeart/2005/8/layout/vList4"/>
    <dgm:cxn modelId="{552511D1-AD9C-4000-92A2-E619E06788A1}" srcId="{65044784-31C8-455B-86AB-FC8461E756E0}" destId="{0AF70ADE-C2E9-4D3D-B17B-6CC8A95A826F}" srcOrd="2" destOrd="0" parTransId="{17C8F586-D773-4AC7-AA8B-E7FFB7DD2BBE}" sibTransId="{8E8FA423-75DF-4FF8-8179-2B67F2B65855}"/>
    <dgm:cxn modelId="{FA5CB0B6-29A1-470E-B20F-243CC8219827}" type="presOf" srcId="{ABFDFDF6-A20E-4BC4-8A2F-4B86DD67CB50}" destId="{7205DF2B-693A-419F-8297-27E2F0C5AEF5}" srcOrd="0" destOrd="1" presId="urn:microsoft.com/office/officeart/2005/8/layout/vList4"/>
    <dgm:cxn modelId="{F24793B7-3829-4CE1-8F2C-759286A079DA}" srcId="{9B6E5EE7-CD83-4021-80B4-7495A2F7B187}" destId="{ABFDFDF6-A20E-4BC4-8A2F-4B86DD67CB50}" srcOrd="0" destOrd="0" parTransId="{372BAA52-3F67-4646-85A4-612950F0A21C}" sibTransId="{A194ACB0-7868-40ED-97BB-297F3CD7E4CF}"/>
    <dgm:cxn modelId="{AE1593E9-7B70-45B6-8DD8-ADF2A7B32FCE}" srcId="{65044784-31C8-455B-86AB-FC8461E756E0}" destId="{CE63191F-10B8-4EC8-868A-6976B83B435E}" srcOrd="3" destOrd="0" parTransId="{8DC56765-AB5B-44B5-B1E8-E2CBF768EAA0}" sibTransId="{FDF17682-9848-4B82-95E5-B5711D9E08AA}"/>
    <dgm:cxn modelId="{A73EA29F-D483-4B93-98EB-E3844D59E66F}" type="presOf" srcId="{0AF70ADE-C2E9-4D3D-B17B-6CC8A95A826F}" destId="{E315490F-851C-487C-9895-F3AE83B723FD}" srcOrd="1" destOrd="0" presId="urn:microsoft.com/office/officeart/2005/8/layout/vList4"/>
    <dgm:cxn modelId="{1EA8E6F9-C62F-4D70-8329-3BD33DA1E795}" type="presOf" srcId="{ABFDFDF6-A20E-4BC4-8A2F-4B86DD67CB50}" destId="{DC394EEE-2FB4-47AC-8D9D-946639392401}" srcOrd="1" destOrd="1" presId="urn:microsoft.com/office/officeart/2005/8/layout/vList4"/>
    <dgm:cxn modelId="{835F8E1B-CC9F-4F9F-8610-DB8A52FD89D8}" srcId="{65044784-31C8-455B-86AB-FC8461E756E0}" destId="{FBAC02CA-B55D-4C64-A4D2-7586AAF8251A}" srcOrd="4" destOrd="0" parTransId="{3A9919BE-4416-4762-B06B-07F74BF75D2D}" sibTransId="{0373D19D-6720-473A-9CB6-627DE1F15376}"/>
    <dgm:cxn modelId="{5411E7E1-1143-4576-B92B-E7A38F76AFAF}" type="presOf" srcId="{CE63191F-10B8-4EC8-868A-6976B83B435E}" destId="{5A46FB2A-D88C-4B92-B2B0-43A7232320E0}" srcOrd="1" destOrd="0" presId="urn:microsoft.com/office/officeart/2005/8/layout/vList4"/>
    <dgm:cxn modelId="{C5DD802D-8A9D-4095-8C1E-482115DA6AAF}" type="presOf" srcId="{F2BC9839-F8BC-4833-81AB-20B6A6F7D47E}" destId="{E315490F-851C-487C-9895-F3AE83B723FD}" srcOrd="1" destOrd="1" presId="urn:microsoft.com/office/officeart/2005/8/layout/vList4"/>
    <dgm:cxn modelId="{103535DC-F51E-43A9-8A30-B7EE41A2653E}" type="presOf" srcId="{B40A1D8E-701F-462A-A5DA-ED4A40BFBB30}" destId="{91762C7C-B8B1-40B6-8C11-69B044D86015}" srcOrd="1" destOrd="1" presId="urn:microsoft.com/office/officeart/2005/8/layout/vList4"/>
    <dgm:cxn modelId="{379A8E4E-A4DE-4024-94BB-AA3D379F2845}" srcId="{CE63191F-10B8-4EC8-868A-6976B83B435E}" destId="{6A4951F7-71A4-4FD3-9A74-CFA4BB028E07}" srcOrd="0" destOrd="0" parTransId="{18D2D4D9-41CF-420D-84B1-63383E80B401}" sibTransId="{A4163321-1FC7-49BC-8161-3F817FDC733D}"/>
    <dgm:cxn modelId="{768E7016-38C9-4539-8E01-3D90DA883837}" type="presOf" srcId="{0AF70ADE-C2E9-4D3D-B17B-6CC8A95A826F}" destId="{41B7A2DB-4FF2-48EA-824F-E8181FCB30F7}" srcOrd="0" destOrd="0" presId="urn:microsoft.com/office/officeart/2005/8/layout/vList4"/>
    <dgm:cxn modelId="{B008DE47-7FE0-4ACA-AF77-A48DBACF2BCE}" type="presOf" srcId="{179BE1E2-4349-4578-8A95-8519D7E1A719}" destId="{5197F8F4-22CF-40A3-92F8-A4C3DBE9EC12}" srcOrd="0" destOrd="0" presId="urn:microsoft.com/office/officeart/2005/8/layout/vList4"/>
    <dgm:cxn modelId="{262309B9-09DE-4FD6-B2AF-814A9E8705BD}" srcId="{65044784-31C8-455B-86AB-FC8461E756E0}" destId="{179BE1E2-4349-4578-8A95-8519D7E1A719}" srcOrd="0" destOrd="0" parTransId="{4D6503BF-0B4B-495E-A6BB-87C6793E99CC}" sibTransId="{B7193BB3-728F-435F-A3BB-9B73E88D717E}"/>
    <dgm:cxn modelId="{4D613BCD-0439-4C3E-8D91-98C081AC266F}" type="presOf" srcId="{B5BDF0CC-2DCD-461A-B1D2-510C98AA2969}" destId="{00275C02-F70F-4E1D-A794-FB7465523625}" srcOrd="0" destOrd="1" presId="urn:microsoft.com/office/officeart/2005/8/layout/vList4"/>
    <dgm:cxn modelId="{F12E79FC-1771-4F45-843B-ABCC3D97B5E9}" srcId="{0AF70ADE-C2E9-4D3D-B17B-6CC8A95A826F}" destId="{F2BC9839-F8BC-4833-81AB-20B6A6F7D47E}" srcOrd="0" destOrd="0" parTransId="{AA411A7A-81F4-46D2-88C9-071CAE6BC560}" sibTransId="{01E94C60-C247-4937-9531-FC88D4B75E4B}"/>
    <dgm:cxn modelId="{7B19264F-A571-4FF4-ACC8-037B0F401045}" type="presOf" srcId="{FBAC02CA-B55D-4C64-A4D2-7586AAF8251A}" destId="{00275C02-F70F-4E1D-A794-FB7465523625}" srcOrd="0" destOrd="0" presId="urn:microsoft.com/office/officeart/2005/8/layout/vList4"/>
    <dgm:cxn modelId="{5708F8E6-F0AB-443D-9D36-DC33F82503DC}" srcId="{65044784-31C8-455B-86AB-FC8461E756E0}" destId="{9B6E5EE7-CD83-4021-80B4-7495A2F7B187}" srcOrd="1" destOrd="0" parTransId="{2AEA98F0-71DB-4440-BE7F-B0FCF5BCCAE2}" sibTransId="{8871BCE9-D85E-472B-B711-E541FE3F6F9C}"/>
    <dgm:cxn modelId="{05F87A64-50AB-43C2-91DD-7C203DFDE17D}" type="presOf" srcId="{6A4951F7-71A4-4FD3-9A74-CFA4BB028E07}" destId="{5A46FB2A-D88C-4B92-B2B0-43A7232320E0}" srcOrd="1" destOrd="1" presId="urn:microsoft.com/office/officeart/2005/8/layout/vList4"/>
    <dgm:cxn modelId="{94EB34B5-43A0-4D44-BAD2-28E8F0862A3C}" type="presOf" srcId="{B5BDF0CC-2DCD-461A-B1D2-510C98AA2969}" destId="{00D9404B-E64B-4546-B110-6F14544EE726}" srcOrd="1" destOrd="1" presId="urn:microsoft.com/office/officeart/2005/8/layout/vList4"/>
    <dgm:cxn modelId="{DB511085-B033-4427-B3D8-D2C950E71AB3}" srcId="{179BE1E2-4349-4578-8A95-8519D7E1A719}" destId="{B40A1D8E-701F-462A-A5DA-ED4A40BFBB30}" srcOrd="0" destOrd="0" parTransId="{77887198-E146-4EA4-AB7F-DE464BFA7410}" sibTransId="{398DFD79-B500-40EC-93C6-3FD19285C77E}"/>
    <dgm:cxn modelId="{B12C1B4D-E196-44AF-B2FA-B8249B3A7FC5}" type="presOf" srcId="{B40A1D8E-701F-462A-A5DA-ED4A40BFBB30}" destId="{5197F8F4-22CF-40A3-92F8-A4C3DBE9EC12}" srcOrd="0" destOrd="1" presId="urn:microsoft.com/office/officeart/2005/8/layout/vList4"/>
    <dgm:cxn modelId="{76443785-2EC5-4AD9-82F1-1A7800BC0658}" type="presParOf" srcId="{92B1F629-DE6F-450C-8A01-E17A18C6262E}" destId="{10E19F84-8F9F-45A8-BD3B-D05457C37288}" srcOrd="0" destOrd="0" presId="urn:microsoft.com/office/officeart/2005/8/layout/vList4"/>
    <dgm:cxn modelId="{BD121DF8-070F-4D52-9A1C-6DD09168C071}" type="presParOf" srcId="{10E19F84-8F9F-45A8-BD3B-D05457C37288}" destId="{5197F8F4-22CF-40A3-92F8-A4C3DBE9EC12}" srcOrd="0" destOrd="0" presId="urn:microsoft.com/office/officeart/2005/8/layout/vList4"/>
    <dgm:cxn modelId="{EB56CE74-5739-43DB-A120-DEF0799BA728}" type="presParOf" srcId="{10E19F84-8F9F-45A8-BD3B-D05457C37288}" destId="{D814440D-D31A-4B2F-A3F9-D920D1212FE4}" srcOrd="1" destOrd="0" presId="urn:microsoft.com/office/officeart/2005/8/layout/vList4"/>
    <dgm:cxn modelId="{210BAA05-B225-4291-A57A-273707256630}" type="presParOf" srcId="{10E19F84-8F9F-45A8-BD3B-D05457C37288}" destId="{91762C7C-B8B1-40B6-8C11-69B044D86015}" srcOrd="2" destOrd="0" presId="urn:microsoft.com/office/officeart/2005/8/layout/vList4"/>
    <dgm:cxn modelId="{68D76CB0-6798-4AB3-B1F4-BD0D8F7A8C70}" type="presParOf" srcId="{92B1F629-DE6F-450C-8A01-E17A18C6262E}" destId="{409A7A58-5E09-4550-9784-ACB658BCBE2A}" srcOrd="1" destOrd="0" presId="urn:microsoft.com/office/officeart/2005/8/layout/vList4"/>
    <dgm:cxn modelId="{5D074853-2533-4FD5-9093-CDD97BA92B26}" type="presParOf" srcId="{92B1F629-DE6F-450C-8A01-E17A18C6262E}" destId="{98689F8F-B8B9-46B2-8D71-370EFA5F262C}" srcOrd="2" destOrd="0" presId="urn:microsoft.com/office/officeart/2005/8/layout/vList4"/>
    <dgm:cxn modelId="{0EA5D60D-E819-4F10-ADE5-95CE8E7F47AA}" type="presParOf" srcId="{98689F8F-B8B9-46B2-8D71-370EFA5F262C}" destId="{7205DF2B-693A-419F-8297-27E2F0C5AEF5}" srcOrd="0" destOrd="0" presId="urn:microsoft.com/office/officeart/2005/8/layout/vList4"/>
    <dgm:cxn modelId="{0D2FAD2A-31F0-496D-B034-6349617AF662}" type="presParOf" srcId="{98689F8F-B8B9-46B2-8D71-370EFA5F262C}" destId="{AA50CCC2-55B2-4913-89FC-098BE72B07B6}" srcOrd="1" destOrd="0" presId="urn:microsoft.com/office/officeart/2005/8/layout/vList4"/>
    <dgm:cxn modelId="{DEEB733C-372B-448A-BF5F-467F79D86C07}" type="presParOf" srcId="{98689F8F-B8B9-46B2-8D71-370EFA5F262C}" destId="{DC394EEE-2FB4-47AC-8D9D-946639392401}" srcOrd="2" destOrd="0" presId="urn:microsoft.com/office/officeart/2005/8/layout/vList4"/>
    <dgm:cxn modelId="{3AA35B4D-8F55-4BD2-8533-E9A1C5FD2298}" type="presParOf" srcId="{92B1F629-DE6F-450C-8A01-E17A18C6262E}" destId="{CFD0BC93-4BAA-48B0-8BD4-A3D218782988}" srcOrd="3" destOrd="0" presId="urn:microsoft.com/office/officeart/2005/8/layout/vList4"/>
    <dgm:cxn modelId="{9367AC8B-9817-40D5-85BE-A77736D7D967}" type="presParOf" srcId="{92B1F629-DE6F-450C-8A01-E17A18C6262E}" destId="{DD476DEB-297E-4E5A-B3F8-ABBA5E8822DD}" srcOrd="4" destOrd="0" presId="urn:microsoft.com/office/officeart/2005/8/layout/vList4"/>
    <dgm:cxn modelId="{3AC25A84-D3B6-4932-BC30-4384A74F7ABC}" type="presParOf" srcId="{DD476DEB-297E-4E5A-B3F8-ABBA5E8822DD}" destId="{41B7A2DB-4FF2-48EA-824F-E8181FCB30F7}" srcOrd="0" destOrd="0" presId="urn:microsoft.com/office/officeart/2005/8/layout/vList4"/>
    <dgm:cxn modelId="{2A683D8A-1D88-4DC5-87C9-5ACD686980D6}" type="presParOf" srcId="{DD476DEB-297E-4E5A-B3F8-ABBA5E8822DD}" destId="{C089D5CB-073F-4CB6-9461-741FDF86F08C}" srcOrd="1" destOrd="0" presId="urn:microsoft.com/office/officeart/2005/8/layout/vList4"/>
    <dgm:cxn modelId="{9379A1D9-4A62-477F-89AD-8DD4505ECB76}" type="presParOf" srcId="{DD476DEB-297E-4E5A-B3F8-ABBA5E8822DD}" destId="{E315490F-851C-487C-9895-F3AE83B723FD}" srcOrd="2" destOrd="0" presId="urn:microsoft.com/office/officeart/2005/8/layout/vList4"/>
    <dgm:cxn modelId="{393A25D3-4D79-4429-969A-E97B3117C63B}" type="presParOf" srcId="{92B1F629-DE6F-450C-8A01-E17A18C6262E}" destId="{34566136-AC92-4ECC-A32D-8DF1AFB119CB}" srcOrd="5" destOrd="0" presId="urn:microsoft.com/office/officeart/2005/8/layout/vList4"/>
    <dgm:cxn modelId="{9B6E01DE-D768-44E1-9DC9-E58698994FB5}" type="presParOf" srcId="{92B1F629-DE6F-450C-8A01-E17A18C6262E}" destId="{B5B0D26F-9465-4348-8B13-BD48F2AD4435}" srcOrd="6" destOrd="0" presId="urn:microsoft.com/office/officeart/2005/8/layout/vList4"/>
    <dgm:cxn modelId="{00C2BA3A-E2B5-4678-82F4-7CC6C42DA501}" type="presParOf" srcId="{B5B0D26F-9465-4348-8B13-BD48F2AD4435}" destId="{ED811635-D780-4F65-8605-51010E8CDD02}" srcOrd="0" destOrd="0" presId="urn:microsoft.com/office/officeart/2005/8/layout/vList4"/>
    <dgm:cxn modelId="{340930CF-BE70-4AB5-8651-17D3AE2233B3}" type="presParOf" srcId="{B5B0D26F-9465-4348-8B13-BD48F2AD4435}" destId="{335D12F0-3BD2-45E4-9F12-7B6B5AF0DF5C}" srcOrd="1" destOrd="0" presId="urn:microsoft.com/office/officeart/2005/8/layout/vList4"/>
    <dgm:cxn modelId="{E57F8BE7-6599-48A9-910E-4E0A104CC79A}" type="presParOf" srcId="{B5B0D26F-9465-4348-8B13-BD48F2AD4435}" destId="{5A46FB2A-D88C-4B92-B2B0-43A7232320E0}" srcOrd="2" destOrd="0" presId="urn:microsoft.com/office/officeart/2005/8/layout/vList4"/>
    <dgm:cxn modelId="{DE013BD5-1D71-4565-B595-64A3D26654FB}" type="presParOf" srcId="{92B1F629-DE6F-450C-8A01-E17A18C6262E}" destId="{7012411B-E6A5-45B4-950A-5FB0CB21CD78}" srcOrd="7" destOrd="0" presId="urn:microsoft.com/office/officeart/2005/8/layout/vList4"/>
    <dgm:cxn modelId="{9C75A9AB-E16B-41C5-BB73-641E8562876A}" type="presParOf" srcId="{92B1F629-DE6F-450C-8A01-E17A18C6262E}" destId="{E119A3A7-F9A0-477B-8C67-DDF359D0F7AA}" srcOrd="8" destOrd="0" presId="urn:microsoft.com/office/officeart/2005/8/layout/vList4"/>
    <dgm:cxn modelId="{70766C7D-E92A-4181-8EBB-62A9BE38B6C3}" type="presParOf" srcId="{E119A3A7-F9A0-477B-8C67-DDF359D0F7AA}" destId="{00275C02-F70F-4E1D-A794-FB7465523625}" srcOrd="0" destOrd="0" presId="urn:microsoft.com/office/officeart/2005/8/layout/vList4"/>
    <dgm:cxn modelId="{13166CF1-B3CA-4CC7-A4BE-36503F73FFE0}" type="presParOf" srcId="{E119A3A7-F9A0-477B-8C67-DDF359D0F7AA}" destId="{3678D689-F429-4E12-AD77-04F404A5E026}" srcOrd="1" destOrd="0" presId="urn:microsoft.com/office/officeart/2005/8/layout/vList4"/>
    <dgm:cxn modelId="{864C7732-1331-4B9C-B305-AD55C8E51AE5}" type="presParOf" srcId="{E119A3A7-F9A0-477B-8C67-DDF359D0F7AA}" destId="{00D9404B-E64B-4546-B110-6F14544EE72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B8F828-70F3-46C3-A3DE-67CB69B5C20C}" type="doc">
      <dgm:prSet loTypeId="urn:microsoft.com/office/officeart/2005/8/layout/hChevron3" loCatId="process" qsTypeId="urn:microsoft.com/office/officeart/2005/8/quickstyle/simple1" qsCatId="simple" csTypeId="urn:microsoft.com/office/officeart/2005/8/colors/accent2_3" csCatId="accent2" phldr="1"/>
      <dgm:spPr/>
    </dgm:pt>
    <dgm:pt modelId="{21F63ADE-EAAD-42CE-8481-0CAB3272E763}">
      <dgm:prSet phldrT="[Text]"/>
      <dgm:spPr/>
      <dgm:t>
        <a:bodyPr/>
        <a:lstStyle/>
        <a:p>
          <a:r>
            <a:rPr lang="en-US" dirty="0" smtClean="0">
              <a:latin typeface="Arial" panose="020B0604020202020204" pitchFamily="34" charset="0"/>
              <a:cs typeface="Arial" panose="020B0604020202020204" pitchFamily="34" charset="0"/>
            </a:rPr>
            <a:t>Fall courses</a:t>
          </a:r>
          <a:endParaRPr lang="en-US" dirty="0">
            <a:latin typeface="Arial" panose="020B0604020202020204" pitchFamily="34" charset="0"/>
            <a:cs typeface="Arial" panose="020B0604020202020204" pitchFamily="34" charset="0"/>
          </a:endParaRPr>
        </a:p>
      </dgm:t>
    </dgm:pt>
    <dgm:pt modelId="{D5774A5F-14AB-47A0-BE50-8D6DD50817CB}" type="parTrans" cxnId="{237FF4A8-47AB-47CC-BE5C-4B20513834CC}">
      <dgm:prSet/>
      <dgm:spPr/>
      <dgm:t>
        <a:bodyPr/>
        <a:lstStyle/>
        <a:p>
          <a:endParaRPr lang="en-US">
            <a:latin typeface="Arial" panose="020B0604020202020204" pitchFamily="34" charset="0"/>
            <a:cs typeface="Arial" panose="020B0604020202020204" pitchFamily="34" charset="0"/>
          </a:endParaRPr>
        </a:p>
      </dgm:t>
    </dgm:pt>
    <dgm:pt modelId="{817D075D-730C-42D8-9420-E73C6DA60F3F}" type="sibTrans" cxnId="{237FF4A8-47AB-47CC-BE5C-4B20513834CC}">
      <dgm:prSet/>
      <dgm:spPr/>
      <dgm:t>
        <a:bodyPr/>
        <a:lstStyle/>
        <a:p>
          <a:endParaRPr lang="en-US">
            <a:latin typeface="Arial" panose="020B0604020202020204" pitchFamily="34" charset="0"/>
            <a:cs typeface="Arial" panose="020B0604020202020204" pitchFamily="34" charset="0"/>
          </a:endParaRPr>
        </a:p>
      </dgm:t>
    </dgm:pt>
    <dgm:pt modelId="{CD9E90B0-8DC3-4B5C-A515-B0E80BD379C6}">
      <dgm:prSet phldrT="[Text]"/>
      <dgm:spPr/>
      <dgm:t>
        <a:bodyPr/>
        <a:lstStyle/>
        <a:p>
          <a:r>
            <a:rPr lang="en-US" dirty="0" smtClean="0">
              <a:latin typeface="Arial" panose="020B0604020202020204" pitchFamily="34" charset="0"/>
              <a:cs typeface="Arial" panose="020B0604020202020204" pitchFamily="34" charset="0"/>
            </a:rPr>
            <a:t>Winter break	</a:t>
          </a:r>
          <a:endParaRPr lang="en-US" dirty="0">
            <a:latin typeface="Arial" panose="020B0604020202020204" pitchFamily="34" charset="0"/>
            <a:cs typeface="Arial" panose="020B0604020202020204" pitchFamily="34" charset="0"/>
          </a:endParaRPr>
        </a:p>
      </dgm:t>
    </dgm:pt>
    <dgm:pt modelId="{305E151A-90A8-4BBB-9D2E-6CD22CB41256}" type="parTrans" cxnId="{6BB514A4-E215-48C4-9E9D-D8135DDEA73D}">
      <dgm:prSet/>
      <dgm:spPr/>
      <dgm:t>
        <a:bodyPr/>
        <a:lstStyle/>
        <a:p>
          <a:endParaRPr lang="en-US">
            <a:latin typeface="Arial" panose="020B0604020202020204" pitchFamily="34" charset="0"/>
            <a:cs typeface="Arial" panose="020B0604020202020204" pitchFamily="34" charset="0"/>
          </a:endParaRPr>
        </a:p>
      </dgm:t>
    </dgm:pt>
    <dgm:pt modelId="{0FE8EBE4-E083-4F04-8235-BD12E6CE9B81}" type="sibTrans" cxnId="{6BB514A4-E215-48C4-9E9D-D8135DDEA73D}">
      <dgm:prSet/>
      <dgm:spPr/>
      <dgm:t>
        <a:bodyPr/>
        <a:lstStyle/>
        <a:p>
          <a:endParaRPr lang="en-US">
            <a:latin typeface="Arial" panose="020B0604020202020204" pitchFamily="34" charset="0"/>
            <a:cs typeface="Arial" panose="020B0604020202020204" pitchFamily="34" charset="0"/>
          </a:endParaRPr>
        </a:p>
      </dgm:t>
    </dgm:pt>
    <dgm:pt modelId="{46051DDB-248B-4B37-B1FD-CA5B741ECC4C}">
      <dgm:prSet phldrT="[Text]"/>
      <dgm:spPr/>
      <dgm:t>
        <a:bodyPr/>
        <a:lstStyle/>
        <a:p>
          <a:r>
            <a:rPr lang="en-US" dirty="0" smtClean="0">
              <a:latin typeface="Arial" panose="020B0604020202020204" pitchFamily="34" charset="0"/>
              <a:cs typeface="Arial" panose="020B0604020202020204" pitchFamily="34" charset="0"/>
            </a:rPr>
            <a:t>Spring courses</a:t>
          </a:r>
          <a:endParaRPr lang="en-US" dirty="0">
            <a:latin typeface="Arial" panose="020B0604020202020204" pitchFamily="34" charset="0"/>
            <a:cs typeface="Arial" panose="020B0604020202020204" pitchFamily="34" charset="0"/>
          </a:endParaRPr>
        </a:p>
      </dgm:t>
    </dgm:pt>
    <dgm:pt modelId="{D5D0EC90-F8DA-4C02-9618-43E3B2EA2588}" type="parTrans" cxnId="{675660E5-85F3-4A8C-A597-ED2148441451}">
      <dgm:prSet/>
      <dgm:spPr/>
      <dgm:t>
        <a:bodyPr/>
        <a:lstStyle/>
        <a:p>
          <a:endParaRPr lang="en-US">
            <a:latin typeface="Arial" panose="020B0604020202020204" pitchFamily="34" charset="0"/>
            <a:cs typeface="Arial" panose="020B0604020202020204" pitchFamily="34" charset="0"/>
          </a:endParaRPr>
        </a:p>
      </dgm:t>
    </dgm:pt>
    <dgm:pt modelId="{A8D91032-07CC-44EE-9358-A93B4F6CA313}" type="sibTrans" cxnId="{675660E5-85F3-4A8C-A597-ED2148441451}">
      <dgm:prSet/>
      <dgm:spPr/>
      <dgm:t>
        <a:bodyPr/>
        <a:lstStyle/>
        <a:p>
          <a:endParaRPr lang="en-US">
            <a:latin typeface="Arial" panose="020B0604020202020204" pitchFamily="34" charset="0"/>
            <a:cs typeface="Arial" panose="020B0604020202020204" pitchFamily="34" charset="0"/>
          </a:endParaRPr>
        </a:p>
      </dgm:t>
    </dgm:pt>
    <dgm:pt modelId="{865411E8-DE54-47E2-A02E-D2EE4E3D1F59}" type="pres">
      <dgm:prSet presAssocID="{0CB8F828-70F3-46C3-A3DE-67CB69B5C20C}" presName="Name0" presStyleCnt="0">
        <dgm:presLayoutVars>
          <dgm:dir/>
          <dgm:resizeHandles val="exact"/>
        </dgm:presLayoutVars>
      </dgm:prSet>
      <dgm:spPr/>
    </dgm:pt>
    <dgm:pt modelId="{AC0D9593-5374-4591-AC19-FB0B3E2A3C4B}" type="pres">
      <dgm:prSet presAssocID="{21F63ADE-EAAD-42CE-8481-0CAB3272E763}" presName="parTxOnly" presStyleLbl="node1" presStyleIdx="0" presStyleCnt="3">
        <dgm:presLayoutVars>
          <dgm:bulletEnabled val="1"/>
        </dgm:presLayoutVars>
      </dgm:prSet>
      <dgm:spPr/>
      <dgm:t>
        <a:bodyPr/>
        <a:lstStyle/>
        <a:p>
          <a:endParaRPr lang="en-US"/>
        </a:p>
      </dgm:t>
    </dgm:pt>
    <dgm:pt modelId="{C16CFCC6-4435-4502-BA81-B5E22FC8E259}" type="pres">
      <dgm:prSet presAssocID="{817D075D-730C-42D8-9420-E73C6DA60F3F}" presName="parSpace" presStyleCnt="0"/>
      <dgm:spPr/>
    </dgm:pt>
    <dgm:pt modelId="{272CDE7E-59F1-413D-8E0B-DB5206F7D8C9}" type="pres">
      <dgm:prSet presAssocID="{CD9E90B0-8DC3-4B5C-A515-B0E80BD379C6}" presName="parTxOnly" presStyleLbl="node1" presStyleIdx="1" presStyleCnt="3">
        <dgm:presLayoutVars>
          <dgm:bulletEnabled val="1"/>
        </dgm:presLayoutVars>
      </dgm:prSet>
      <dgm:spPr/>
      <dgm:t>
        <a:bodyPr/>
        <a:lstStyle/>
        <a:p>
          <a:endParaRPr lang="en-US"/>
        </a:p>
      </dgm:t>
    </dgm:pt>
    <dgm:pt modelId="{2E81C52D-2732-431A-AE8D-8B243E185690}" type="pres">
      <dgm:prSet presAssocID="{0FE8EBE4-E083-4F04-8235-BD12E6CE9B81}" presName="parSpace" presStyleCnt="0"/>
      <dgm:spPr/>
    </dgm:pt>
    <dgm:pt modelId="{D788952C-FAFF-44F1-BE3D-5C1A940D4904}" type="pres">
      <dgm:prSet presAssocID="{46051DDB-248B-4B37-B1FD-CA5B741ECC4C}" presName="parTxOnly" presStyleLbl="node1" presStyleIdx="2" presStyleCnt="3">
        <dgm:presLayoutVars>
          <dgm:bulletEnabled val="1"/>
        </dgm:presLayoutVars>
      </dgm:prSet>
      <dgm:spPr/>
      <dgm:t>
        <a:bodyPr/>
        <a:lstStyle/>
        <a:p>
          <a:endParaRPr lang="en-US"/>
        </a:p>
      </dgm:t>
    </dgm:pt>
  </dgm:ptLst>
  <dgm:cxnLst>
    <dgm:cxn modelId="{6BB514A4-E215-48C4-9E9D-D8135DDEA73D}" srcId="{0CB8F828-70F3-46C3-A3DE-67CB69B5C20C}" destId="{CD9E90B0-8DC3-4B5C-A515-B0E80BD379C6}" srcOrd="1" destOrd="0" parTransId="{305E151A-90A8-4BBB-9D2E-6CD22CB41256}" sibTransId="{0FE8EBE4-E083-4F04-8235-BD12E6CE9B81}"/>
    <dgm:cxn modelId="{7F26823E-0027-4344-A268-AD1BD51FB004}" type="presOf" srcId="{46051DDB-248B-4B37-B1FD-CA5B741ECC4C}" destId="{D788952C-FAFF-44F1-BE3D-5C1A940D4904}" srcOrd="0" destOrd="0" presId="urn:microsoft.com/office/officeart/2005/8/layout/hChevron3"/>
    <dgm:cxn modelId="{C4D07243-9DC1-4382-885F-EAC19135907B}" type="presOf" srcId="{0CB8F828-70F3-46C3-A3DE-67CB69B5C20C}" destId="{865411E8-DE54-47E2-A02E-D2EE4E3D1F59}" srcOrd="0" destOrd="0" presId="urn:microsoft.com/office/officeart/2005/8/layout/hChevron3"/>
    <dgm:cxn modelId="{237FF4A8-47AB-47CC-BE5C-4B20513834CC}" srcId="{0CB8F828-70F3-46C3-A3DE-67CB69B5C20C}" destId="{21F63ADE-EAAD-42CE-8481-0CAB3272E763}" srcOrd="0" destOrd="0" parTransId="{D5774A5F-14AB-47A0-BE50-8D6DD50817CB}" sibTransId="{817D075D-730C-42D8-9420-E73C6DA60F3F}"/>
    <dgm:cxn modelId="{EE9E1DB2-E2B4-4152-96CD-12A725595319}" type="presOf" srcId="{CD9E90B0-8DC3-4B5C-A515-B0E80BD379C6}" destId="{272CDE7E-59F1-413D-8E0B-DB5206F7D8C9}" srcOrd="0" destOrd="0" presId="urn:microsoft.com/office/officeart/2005/8/layout/hChevron3"/>
    <dgm:cxn modelId="{675660E5-85F3-4A8C-A597-ED2148441451}" srcId="{0CB8F828-70F3-46C3-A3DE-67CB69B5C20C}" destId="{46051DDB-248B-4B37-B1FD-CA5B741ECC4C}" srcOrd="2" destOrd="0" parTransId="{D5D0EC90-F8DA-4C02-9618-43E3B2EA2588}" sibTransId="{A8D91032-07CC-44EE-9358-A93B4F6CA313}"/>
    <dgm:cxn modelId="{74016234-8A54-4642-B690-8F395A7B508A}" type="presOf" srcId="{21F63ADE-EAAD-42CE-8481-0CAB3272E763}" destId="{AC0D9593-5374-4591-AC19-FB0B3E2A3C4B}" srcOrd="0" destOrd="0" presId="urn:microsoft.com/office/officeart/2005/8/layout/hChevron3"/>
    <dgm:cxn modelId="{DFEC6A6E-C238-4951-AD73-386568FBD50E}" type="presParOf" srcId="{865411E8-DE54-47E2-A02E-D2EE4E3D1F59}" destId="{AC0D9593-5374-4591-AC19-FB0B3E2A3C4B}" srcOrd="0" destOrd="0" presId="urn:microsoft.com/office/officeart/2005/8/layout/hChevron3"/>
    <dgm:cxn modelId="{442534F6-C30F-40ED-A38B-8765D504AA06}" type="presParOf" srcId="{865411E8-DE54-47E2-A02E-D2EE4E3D1F59}" destId="{C16CFCC6-4435-4502-BA81-B5E22FC8E259}" srcOrd="1" destOrd="0" presId="urn:microsoft.com/office/officeart/2005/8/layout/hChevron3"/>
    <dgm:cxn modelId="{C6ADB529-260E-4843-9C3F-875A29E4599C}" type="presParOf" srcId="{865411E8-DE54-47E2-A02E-D2EE4E3D1F59}" destId="{272CDE7E-59F1-413D-8E0B-DB5206F7D8C9}" srcOrd="2" destOrd="0" presId="urn:microsoft.com/office/officeart/2005/8/layout/hChevron3"/>
    <dgm:cxn modelId="{A0B8542E-8B49-4DA4-9584-DAA7F6863DDA}" type="presParOf" srcId="{865411E8-DE54-47E2-A02E-D2EE4E3D1F59}" destId="{2E81C52D-2732-431A-AE8D-8B243E185690}" srcOrd="3" destOrd="0" presId="urn:microsoft.com/office/officeart/2005/8/layout/hChevron3"/>
    <dgm:cxn modelId="{68A54B46-F933-4544-8F86-BF48371AACAF}" type="presParOf" srcId="{865411E8-DE54-47E2-A02E-D2EE4E3D1F59}" destId="{D788952C-FAFF-44F1-BE3D-5C1A940D4904}"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5448BC-82F6-47CF-9E19-3EF369903060}" type="doc">
      <dgm:prSet loTypeId="urn:microsoft.com/office/officeart/2005/8/layout/vList5" loCatId="list" qsTypeId="urn:microsoft.com/office/officeart/2005/8/quickstyle/simple2" qsCatId="simple" csTypeId="urn:microsoft.com/office/officeart/2005/8/colors/accent2_2" csCatId="accent2" phldr="1"/>
      <dgm:spPr/>
      <dgm:t>
        <a:bodyPr/>
        <a:lstStyle/>
        <a:p>
          <a:endParaRPr lang="en-US"/>
        </a:p>
      </dgm:t>
    </dgm:pt>
    <dgm:pt modelId="{8A765CEC-F932-494C-9889-DC5298BAC900}">
      <dgm:prSet phldrT="[Text]"/>
      <dgm:spPr/>
      <dgm:t>
        <a:bodyPr/>
        <a:lstStyle/>
        <a:p>
          <a:r>
            <a:rPr lang="en-US" dirty="0" smtClean="0">
              <a:latin typeface="Arial" panose="020B0604020202020204" pitchFamily="34" charset="0"/>
              <a:cs typeface="Arial" panose="020B0604020202020204" pitchFamily="34" charset="0"/>
            </a:rPr>
            <a:t>Required Core Courses</a:t>
          </a:r>
          <a:endParaRPr lang="en-US" dirty="0">
            <a:latin typeface="Arial" panose="020B0604020202020204" pitchFamily="34" charset="0"/>
            <a:cs typeface="Arial" panose="020B0604020202020204" pitchFamily="34" charset="0"/>
          </a:endParaRPr>
        </a:p>
      </dgm:t>
    </dgm:pt>
    <dgm:pt modelId="{CD203C96-7A45-48E5-9E41-BB5B290913A0}" type="parTrans" cxnId="{579B618B-0918-49FB-BA3A-05FC413B0255}">
      <dgm:prSet/>
      <dgm:spPr/>
      <dgm:t>
        <a:bodyPr/>
        <a:lstStyle/>
        <a:p>
          <a:endParaRPr lang="en-US">
            <a:latin typeface="Arial" panose="020B0604020202020204" pitchFamily="34" charset="0"/>
            <a:cs typeface="Arial" panose="020B0604020202020204" pitchFamily="34" charset="0"/>
          </a:endParaRPr>
        </a:p>
      </dgm:t>
    </dgm:pt>
    <dgm:pt modelId="{0B7C0B66-FA3C-4DD3-9983-8C2DCEAA629B}" type="sibTrans" cxnId="{579B618B-0918-49FB-BA3A-05FC413B0255}">
      <dgm:prSet/>
      <dgm:spPr/>
      <dgm:t>
        <a:bodyPr/>
        <a:lstStyle/>
        <a:p>
          <a:endParaRPr lang="en-US">
            <a:latin typeface="Arial" panose="020B0604020202020204" pitchFamily="34" charset="0"/>
            <a:cs typeface="Arial" panose="020B0604020202020204" pitchFamily="34" charset="0"/>
          </a:endParaRPr>
        </a:p>
      </dgm:t>
    </dgm:pt>
    <dgm:pt modelId="{D4805B4E-2C27-4ABE-A8B5-81E9971A378C}">
      <dgm:prSet phldrT="[Text]"/>
      <dgm:spPr/>
      <dgm:t>
        <a:bodyPr/>
        <a:lstStyle/>
        <a:p>
          <a:r>
            <a:rPr lang="en-US" dirty="0" smtClean="0">
              <a:latin typeface="Arial" panose="020B0604020202020204" pitchFamily="34" charset="0"/>
              <a:cs typeface="Arial" panose="020B0604020202020204" pitchFamily="34" charset="0"/>
            </a:rPr>
            <a:t>Project Management</a:t>
          </a:r>
          <a:endParaRPr lang="en-US" dirty="0">
            <a:latin typeface="Arial" panose="020B0604020202020204" pitchFamily="34" charset="0"/>
            <a:cs typeface="Arial" panose="020B0604020202020204" pitchFamily="34" charset="0"/>
          </a:endParaRPr>
        </a:p>
      </dgm:t>
    </dgm:pt>
    <dgm:pt modelId="{457ACDF0-77B2-4BC8-816D-574083DAEA8D}" type="parTrans" cxnId="{609562EC-35F7-443B-8992-A80D8BE4E474}">
      <dgm:prSet/>
      <dgm:spPr/>
      <dgm:t>
        <a:bodyPr/>
        <a:lstStyle/>
        <a:p>
          <a:endParaRPr lang="en-US">
            <a:latin typeface="Arial" panose="020B0604020202020204" pitchFamily="34" charset="0"/>
            <a:cs typeface="Arial" panose="020B0604020202020204" pitchFamily="34" charset="0"/>
          </a:endParaRPr>
        </a:p>
      </dgm:t>
    </dgm:pt>
    <dgm:pt modelId="{175CBAB2-6434-46B1-90D9-884287AD3BE7}" type="sibTrans" cxnId="{609562EC-35F7-443B-8992-A80D8BE4E474}">
      <dgm:prSet/>
      <dgm:spPr/>
      <dgm:t>
        <a:bodyPr/>
        <a:lstStyle/>
        <a:p>
          <a:endParaRPr lang="en-US">
            <a:latin typeface="Arial" panose="020B0604020202020204" pitchFamily="34" charset="0"/>
            <a:cs typeface="Arial" panose="020B0604020202020204" pitchFamily="34" charset="0"/>
          </a:endParaRPr>
        </a:p>
      </dgm:t>
    </dgm:pt>
    <dgm:pt modelId="{688A6D49-D128-4C2E-A1AC-9CF6904D473B}">
      <dgm:prSet phldrT="[Text]"/>
      <dgm:spPr/>
      <dgm:t>
        <a:bodyPr/>
        <a:lstStyle/>
        <a:p>
          <a:r>
            <a:rPr lang="en-US" dirty="0" smtClean="0">
              <a:latin typeface="Arial" panose="020B0604020202020204" pitchFamily="34" charset="0"/>
              <a:cs typeface="Arial" panose="020B0604020202020204" pitchFamily="34" charset="0"/>
            </a:rPr>
            <a:t>Engineering Management Methods/Data Analytics</a:t>
          </a:r>
          <a:endParaRPr lang="en-US" dirty="0">
            <a:latin typeface="Arial" panose="020B0604020202020204" pitchFamily="34" charset="0"/>
            <a:cs typeface="Arial" panose="020B0604020202020204" pitchFamily="34" charset="0"/>
          </a:endParaRPr>
        </a:p>
      </dgm:t>
    </dgm:pt>
    <dgm:pt modelId="{CBAABEB7-7E31-4EF5-88C8-94A825CE64FB}" type="parTrans" cxnId="{75D2C304-3751-4A86-A835-825B4A6A6BAC}">
      <dgm:prSet/>
      <dgm:spPr/>
      <dgm:t>
        <a:bodyPr/>
        <a:lstStyle/>
        <a:p>
          <a:endParaRPr lang="en-US">
            <a:latin typeface="Arial" panose="020B0604020202020204" pitchFamily="34" charset="0"/>
            <a:cs typeface="Arial" panose="020B0604020202020204" pitchFamily="34" charset="0"/>
          </a:endParaRPr>
        </a:p>
      </dgm:t>
    </dgm:pt>
    <dgm:pt modelId="{EC5A3FC5-4D43-4E57-8A5F-F92D22A29E36}" type="sibTrans" cxnId="{75D2C304-3751-4A86-A835-825B4A6A6BAC}">
      <dgm:prSet/>
      <dgm:spPr/>
      <dgm:t>
        <a:bodyPr/>
        <a:lstStyle/>
        <a:p>
          <a:endParaRPr lang="en-US">
            <a:latin typeface="Arial" panose="020B0604020202020204" pitchFamily="34" charset="0"/>
            <a:cs typeface="Arial" panose="020B0604020202020204" pitchFamily="34" charset="0"/>
          </a:endParaRPr>
        </a:p>
      </dgm:t>
    </dgm:pt>
    <dgm:pt modelId="{C1144F95-21DC-473E-A571-AD9154BC0679}">
      <dgm:prSet phldrT="[Text]"/>
      <dgm:spPr/>
      <dgm:t>
        <a:bodyPr/>
        <a:lstStyle/>
        <a:p>
          <a:r>
            <a:rPr lang="en-US" dirty="0" smtClean="0">
              <a:latin typeface="Arial" panose="020B0604020202020204" pitchFamily="34" charset="0"/>
              <a:cs typeface="Arial" panose="020B0604020202020204" pitchFamily="34" charset="0"/>
            </a:rPr>
            <a:t> 1 course in Finance or  Accounting </a:t>
          </a:r>
          <a:endParaRPr lang="en-US" dirty="0">
            <a:latin typeface="Arial" panose="020B0604020202020204" pitchFamily="34" charset="0"/>
            <a:cs typeface="Arial" panose="020B0604020202020204" pitchFamily="34" charset="0"/>
          </a:endParaRPr>
        </a:p>
      </dgm:t>
    </dgm:pt>
    <dgm:pt modelId="{6A0DEE4F-AC8F-403E-911E-73F3DB70598C}" type="parTrans" cxnId="{A54C4E70-C968-46DD-9B87-7F4849C4DDED}">
      <dgm:prSet/>
      <dgm:spPr/>
      <dgm:t>
        <a:bodyPr/>
        <a:lstStyle/>
        <a:p>
          <a:endParaRPr lang="en-US">
            <a:latin typeface="Arial" panose="020B0604020202020204" pitchFamily="34" charset="0"/>
            <a:cs typeface="Arial" panose="020B0604020202020204" pitchFamily="34" charset="0"/>
          </a:endParaRPr>
        </a:p>
      </dgm:t>
    </dgm:pt>
    <dgm:pt modelId="{B88AE111-FE44-454E-8ACA-BF5A4EBB5661}" type="sibTrans" cxnId="{A54C4E70-C968-46DD-9B87-7F4849C4DDED}">
      <dgm:prSet/>
      <dgm:spPr/>
      <dgm:t>
        <a:bodyPr/>
        <a:lstStyle/>
        <a:p>
          <a:endParaRPr lang="en-US">
            <a:latin typeface="Arial" panose="020B0604020202020204" pitchFamily="34" charset="0"/>
            <a:cs typeface="Arial" panose="020B0604020202020204" pitchFamily="34" charset="0"/>
          </a:endParaRPr>
        </a:p>
      </dgm:t>
    </dgm:pt>
    <dgm:pt modelId="{4D334DE7-E2B7-4C00-9955-3938E9F0AC67}">
      <dgm:prSet phldrT="[Text]"/>
      <dgm:spPr/>
      <dgm:t>
        <a:bodyPr/>
        <a:lstStyle/>
        <a:p>
          <a:r>
            <a:rPr lang="en-US" dirty="0" smtClean="0">
              <a:latin typeface="Arial" panose="020B0604020202020204" pitchFamily="34" charset="0"/>
              <a:cs typeface="Arial" panose="020B0604020202020204" pitchFamily="34" charset="0"/>
            </a:rPr>
            <a:t>Economics and Finance for Engineering Managers</a:t>
          </a:r>
          <a:endParaRPr lang="en-US" dirty="0">
            <a:latin typeface="Arial" panose="020B0604020202020204" pitchFamily="34" charset="0"/>
            <a:cs typeface="Arial" panose="020B0604020202020204" pitchFamily="34" charset="0"/>
          </a:endParaRPr>
        </a:p>
      </dgm:t>
    </dgm:pt>
    <dgm:pt modelId="{AE4D8C7A-4FB4-44CD-AC87-A7889A8513A1}" type="parTrans" cxnId="{5758E100-8CB2-4E36-B408-0A4144CE3D18}">
      <dgm:prSet/>
      <dgm:spPr/>
      <dgm:t>
        <a:bodyPr/>
        <a:lstStyle/>
        <a:p>
          <a:endParaRPr lang="en-US">
            <a:latin typeface="Arial" panose="020B0604020202020204" pitchFamily="34" charset="0"/>
            <a:cs typeface="Arial" panose="020B0604020202020204" pitchFamily="34" charset="0"/>
          </a:endParaRPr>
        </a:p>
      </dgm:t>
    </dgm:pt>
    <dgm:pt modelId="{BF1D6000-4100-454C-88D4-A172BC375A5B}" type="sibTrans" cxnId="{5758E100-8CB2-4E36-B408-0A4144CE3D18}">
      <dgm:prSet/>
      <dgm:spPr/>
      <dgm:t>
        <a:bodyPr/>
        <a:lstStyle/>
        <a:p>
          <a:endParaRPr lang="en-US">
            <a:latin typeface="Arial" panose="020B0604020202020204" pitchFamily="34" charset="0"/>
            <a:cs typeface="Arial" panose="020B0604020202020204" pitchFamily="34" charset="0"/>
          </a:endParaRPr>
        </a:p>
      </dgm:t>
    </dgm:pt>
    <dgm:pt modelId="{CD581A8B-1AA1-48F0-93E8-B38ED4C9CB39}">
      <dgm:prSet phldrT="[Text]"/>
      <dgm:spPr/>
      <dgm:t>
        <a:bodyPr/>
        <a:lstStyle/>
        <a:p>
          <a:r>
            <a:rPr lang="en-US" dirty="0" smtClean="0">
              <a:latin typeface="Arial" panose="020B0604020202020204" pitchFamily="34" charset="0"/>
              <a:cs typeface="Arial" panose="020B0604020202020204" pitchFamily="34" charset="0"/>
            </a:rPr>
            <a:t>1 course in Organizational Behavior </a:t>
          </a:r>
          <a:endParaRPr lang="en-US" dirty="0">
            <a:latin typeface="Arial" panose="020B0604020202020204" pitchFamily="34" charset="0"/>
            <a:cs typeface="Arial" panose="020B0604020202020204" pitchFamily="34" charset="0"/>
          </a:endParaRPr>
        </a:p>
      </dgm:t>
    </dgm:pt>
    <dgm:pt modelId="{638F6DE0-FB84-45EA-A586-0CF86E55580D}" type="parTrans" cxnId="{86F12AFF-901B-4F31-A9C2-A96C3868B0E1}">
      <dgm:prSet/>
      <dgm:spPr/>
      <dgm:t>
        <a:bodyPr/>
        <a:lstStyle/>
        <a:p>
          <a:endParaRPr lang="en-US">
            <a:latin typeface="Arial" panose="020B0604020202020204" pitchFamily="34" charset="0"/>
            <a:cs typeface="Arial" panose="020B0604020202020204" pitchFamily="34" charset="0"/>
          </a:endParaRPr>
        </a:p>
      </dgm:t>
    </dgm:pt>
    <dgm:pt modelId="{9B6E30FA-899F-41B3-B6CE-016A835714D7}" type="sibTrans" cxnId="{86F12AFF-901B-4F31-A9C2-A96C3868B0E1}">
      <dgm:prSet/>
      <dgm:spPr/>
      <dgm:t>
        <a:bodyPr/>
        <a:lstStyle/>
        <a:p>
          <a:endParaRPr lang="en-US">
            <a:latin typeface="Arial" panose="020B0604020202020204" pitchFamily="34" charset="0"/>
            <a:cs typeface="Arial" panose="020B0604020202020204" pitchFamily="34" charset="0"/>
          </a:endParaRPr>
        </a:p>
      </dgm:t>
    </dgm:pt>
    <dgm:pt modelId="{02B01675-5ABC-4168-BC05-D1F384FD7C54}">
      <dgm:prSet phldrT="[Text]"/>
      <dgm:spPr/>
      <dgm:t>
        <a:bodyPr/>
        <a:lstStyle/>
        <a:p>
          <a:r>
            <a:rPr lang="en-US" dirty="0" smtClean="0">
              <a:latin typeface="Arial" panose="020B0604020202020204" pitchFamily="34" charset="0"/>
              <a:cs typeface="Arial" panose="020B0604020202020204" pitchFamily="34" charset="0"/>
            </a:rPr>
            <a:t> Entrepreneurship and Private Equity</a:t>
          </a:r>
          <a:endParaRPr lang="en-US" dirty="0">
            <a:latin typeface="Arial" panose="020B0604020202020204" pitchFamily="34" charset="0"/>
            <a:cs typeface="Arial" panose="020B0604020202020204" pitchFamily="34" charset="0"/>
          </a:endParaRPr>
        </a:p>
      </dgm:t>
    </dgm:pt>
    <dgm:pt modelId="{17A135CA-D68D-4FC9-8242-68075F120E4D}" type="parTrans" cxnId="{00B26332-C32C-4E3C-B0DC-2F8FEF3D7F99}">
      <dgm:prSet/>
      <dgm:spPr/>
      <dgm:t>
        <a:bodyPr/>
        <a:lstStyle/>
        <a:p>
          <a:endParaRPr lang="en-US">
            <a:latin typeface="Arial" panose="020B0604020202020204" pitchFamily="34" charset="0"/>
            <a:cs typeface="Arial" panose="020B0604020202020204" pitchFamily="34" charset="0"/>
          </a:endParaRPr>
        </a:p>
      </dgm:t>
    </dgm:pt>
    <dgm:pt modelId="{F7EEAC5B-3562-4742-BDED-C57EC87A7B3F}" type="sibTrans" cxnId="{00B26332-C32C-4E3C-B0DC-2F8FEF3D7F99}">
      <dgm:prSet/>
      <dgm:spPr/>
      <dgm:t>
        <a:bodyPr/>
        <a:lstStyle/>
        <a:p>
          <a:endParaRPr lang="en-US">
            <a:latin typeface="Arial" panose="020B0604020202020204" pitchFamily="34" charset="0"/>
            <a:cs typeface="Arial" panose="020B0604020202020204" pitchFamily="34" charset="0"/>
          </a:endParaRPr>
        </a:p>
      </dgm:t>
    </dgm:pt>
    <dgm:pt modelId="{8B420837-DD08-488B-B10B-CF3139124308}">
      <dgm:prSet phldrT="[Text]"/>
      <dgm:spPr/>
      <dgm:t>
        <a:bodyPr/>
        <a:lstStyle/>
        <a:p>
          <a:r>
            <a:rPr lang="en-US" dirty="0" smtClean="0">
              <a:latin typeface="Arial" panose="020B0604020202020204" pitchFamily="34" charset="0"/>
              <a:cs typeface="Arial" panose="020B0604020202020204" pitchFamily="34" charset="0"/>
            </a:rPr>
            <a:t>Engineering Management Project</a:t>
          </a:r>
          <a:endParaRPr lang="en-US" dirty="0">
            <a:latin typeface="Arial" panose="020B0604020202020204" pitchFamily="34" charset="0"/>
            <a:cs typeface="Arial" panose="020B0604020202020204" pitchFamily="34" charset="0"/>
          </a:endParaRPr>
        </a:p>
      </dgm:t>
    </dgm:pt>
    <dgm:pt modelId="{04175F1F-359B-4E59-81F2-0CC645EB9235}" type="parTrans" cxnId="{CD591DE8-C768-4E9A-9932-7C503E066CF4}">
      <dgm:prSet/>
      <dgm:spPr/>
      <dgm:t>
        <a:bodyPr/>
        <a:lstStyle/>
        <a:p>
          <a:endParaRPr lang="en-US"/>
        </a:p>
      </dgm:t>
    </dgm:pt>
    <dgm:pt modelId="{31D12604-766D-4843-A857-297983E31230}" type="sibTrans" cxnId="{CD591DE8-C768-4E9A-9932-7C503E066CF4}">
      <dgm:prSet/>
      <dgm:spPr/>
      <dgm:t>
        <a:bodyPr/>
        <a:lstStyle/>
        <a:p>
          <a:endParaRPr lang="en-US"/>
        </a:p>
      </dgm:t>
    </dgm:pt>
    <dgm:pt modelId="{E594E3ED-AFA5-4900-8519-2456548270D2}">
      <dgm:prSet/>
      <dgm:spPr/>
      <dgm:t>
        <a:bodyPr/>
        <a:lstStyle/>
        <a:p>
          <a:r>
            <a:rPr lang="en-US" dirty="0" smtClean="0">
              <a:latin typeface="Arial" panose="020B0604020202020204" pitchFamily="34" charset="0"/>
              <a:cs typeface="Arial" panose="020B0604020202020204" pitchFamily="34" charset="0"/>
            </a:rPr>
            <a:t>Introduction to Decision Analysis</a:t>
          </a:r>
          <a:endParaRPr lang="en-US" dirty="0">
            <a:latin typeface="Arial" panose="020B0604020202020204" pitchFamily="34" charset="0"/>
            <a:cs typeface="Arial" panose="020B0604020202020204" pitchFamily="34" charset="0"/>
          </a:endParaRPr>
        </a:p>
      </dgm:t>
    </dgm:pt>
    <dgm:pt modelId="{052B392A-9521-4B4E-B783-595A14585ACD}" type="parTrans" cxnId="{ADE87970-C757-4A12-8696-23D89B7C8B7E}">
      <dgm:prSet/>
      <dgm:spPr/>
      <dgm:t>
        <a:bodyPr/>
        <a:lstStyle/>
        <a:p>
          <a:endParaRPr lang="en-US"/>
        </a:p>
      </dgm:t>
    </dgm:pt>
    <dgm:pt modelId="{8A8C76A5-4F10-4A34-8324-B8E9DC1A8D1D}" type="sibTrans" cxnId="{ADE87970-C757-4A12-8696-23D89B7C8B7E}">
      <dgm:prSet/>
      <dgm:spPr/>
      <dgm:t>
        <a:bodyPr/>
        <a:lstStyle/>
        <a:p>
          <a:endParaRPr lang="en-US"/>
        </a:p>
      </dgm:t>
    </dgm:pt>
    <dgm:pt modelId="{A912460D-3703-45FA-9D53-53E1BD932952}">
      <dgm:prSet/>
      <dgm:spPr/>
      <dgm:t>
        <a:bodyPr/>
        <a:lstStyle/>
        <a:p>
          <a:r>
            <a:rPr lang="en-US" dirty="0" smtClean="0">
              <a:latin typeface="Arial" panose="020B0604020202020204" pitchFamily="34" charset="0"/>
              <a:cs typeface="Arial" panose="020B0604020202020204" pitchFamily="34" charset="0"/>
            </a:rPr>
            <a:t> Marketing Management</a:t>
          </a:r>
          <a:endParaRPr lang="en-US" dirty="0">
            <a:latin typeface="Arial" panose="020B0604020202020204" pitchFamily="34" charset="0"/>
            <a:cs typeface="Arial" panose="020B0604020202020204" pitchFamily="34" charset="0"/>
          </a:endParaRPr>
        </a:p>
      </dgm:t>
    </dgm:pt>
    <dgm:pt modelId="{0BBA104B-77B2-4666-A776-9DBAA7BDA18B}" type="parTrans" cxnId="{C484FB15-1D46-4101-B144-64945E79ED09}">
      <dgm:prSet/>
      <dgm:spPr/>
      <dgm:t>
        <a:bodyPr/>
        <a:lstStyle/>
        <a:p>
          <a:endParaRPr lang="en-US"/>
        </a:p>
      </dgm:t>
    </dgm:pt>
    <dgm:pt modelId="{888EA45C-0245-4DFB-B2A5-A9E817977A2D}" type="sibTrans" cxnId="{C484FB15-1D46-4101-B144-64945E79ED09}">
      <dgm:prSet/>
      <dgm:spPr/>
      <dgm:t>
        <a:bodyPr/>
        <a:lstStyle/>
        <a:p>
          <a:endParaRPr lang="en-US"/>
        </a:p>
      </dgm:t>
    </dgm:pt>
    <dgm:pt modelId="{64EE9283-3440-47B3-9CFF-A0BB8CC020E9}">
      <dgm:prSet/>
      <dgm:spPr/>
      <dgm:t>
        <a:bodyPr/>
        <a:lstStyle/>
        <a:p>
          <a:r>
            <a:rPr lang="en-US" dirty="0" smtClean="0">
              <a:latin typeface="Arial" panose="020B0604020202020204" pitchFamily="34" charset="0"/>
              <a:cs typeface="Arial" panose="020B0604020202020204" pitchFamily="34" charset="0"/>
            </a:rPr>
            <a:t> Managerial Decision Making</a:t>
          </a:r>
          <a:endParaRPr lang="en-US" dirty="0">
            <a:latin typeface="Arial" panose="020B0604020202020204" pitchFamily="34" charset="0"/>
            <a:cs typeface="Arial" panose="020B0604020202020204" pitchFamily="34" charset="0"/>
          </a:endParaRPr>
        </a:p>
      </dgm:t>
    </dgm:pt>
    <dgm:pt modelId="{FE32AE9E-DD44-4C57-96D6-4C7B68848303}" type="parTrans" cxnId="{4541283E-CDC0-48C1-9E58-023220525FCD}">
      <dgm:prSet/>
      <dgm:spPr/>
      <dgm:t>
        <a:bodyPr/>
        <a:lstStyle/>
        <a:p>
          <a:endParaRPr lang="en-US"/>
        </a:p>
      </dgm:t>
    </dgm:pt>
    <dgm:pt modelId="{6839DBA4-0E68-4A05-BA95-B19CB0C86DFB}" type="sibTrans" cxnId="{4541283E-CDC0-48C1-9E58-023220525FCD}">
      <dgm:prSet/>
      <dgm:spPr/>
      <dgm:t>
        <a:bodyPr/>
        <a:lstStyle/>
        <a:p>
          <a:endParaRPr lang="en-US"/>
        </a:p>
      </dgm:t>
    </dgm:pt>
    <dgm:pt modelId="{5D26E42F-6EE5-433D-825F-8526D92AEAB8}">
      <dgm:prSet/>
      <dgm:spPr/>
      <dgm:t>
        <a:bodyPr/>
        <a:lstStyle/>
        <a:p>
          <a:r>
            <a:rPr lang="en-US" dirty="0" smtClean="0">
              <a:latin typeface="Arial" panose="020B0604020202020204" pitchFamily="34" charset="0"/>
              <a:cs typeface="Arial" panose="020B0604020202020204" pitchFamily="34" charset="0"/>
            </a:rPr>
            <a:t> Mgmt. and Leading in Organizations</a:t>
          </a:r>
          <a:endParaRPr lang="en-US" dirty="0">
            <a:latin typeface="Arial" panose="020B0604020202020204" pitchFamily="34" charset="0"/>
            <a:cs typeface="Arial" panose="020B0604020202020204" pitchFamily="34" charset="0"/>
          </a:endParaRPr>
        </a:p>
      </dgm:t>
    </dgm:pt>
    <dgm:pt modelId="{EFB9DBC6-508E-4C92-9D86-FD1141BEC037}" type="parTrans" cxnId="{B863927F-B97A-4BA9-9C4D-4E86A78E5B05}">
      <dgm:prSet/>
      <dgm:spPr/>
      <dgm:t>
        <a:bodyPr/>
        <a:lstStyle/>
        <a:p>
          <a:endParaRPr lang="en-US"/>
        </a:p>
      </dgm:t>
    </dgm:pt>
    <dgm:pt modelId="{05058F36-8A6B-474B-A9E4-8BFAFFC4A8E3}" type="sibTrans" cxnId="{B863927F-B97A-4BA9-9C4D-4E86A78E5B05}">
      <dgm:prSet/>
      <dgm:spPr/>
      <dgm:t>
        <a:bodyPr/>
        <a:lstStyle/>
        <a:p>
          <a:endParaRPr lang="en-US"/>
        </a:p>
      </dgm:t>
    </dgm:pt>
    <dgm:pt modelId="{044447CD-1492-4C1A-8359-4FF655E7FBC6}">
      <dgm:prSet/>
      <dgm:spPr/>
      <dgm:t>
        <a:bodyPr/>
        <a:lstStyle/>
        <a:p>
          <a:r>
            <a:rPr lang="en-US" dirty="0" smtClean="0">
              <a:latin typeface="Arial" panose="020B0604020202020204" pitchFamily="34" charset="0"/>
              <a:cs typeface="Arial" panose="020B0604020202020204" pitchFamily="34" charset="0"/>
            </a:rPr>
            <a:t>Project Management and Professional and Leadership Development Seminars</a:t>
          </a:r>
          <a:endParaRPr lang="en-US" dirty="0">
            <a:latin typeface="Arial" panose="020B0604020202020204" pitchFamily="34" charset="0"/>
            <a:cs typeface="Arial" panose="020B0604020202020204" pitchFamily="34" charset="0"/>
          </a:endParaRPr>
        </a:p>
      </dgm:t>
    </dgm:pt>
    <dgm:pt modelId="{5306F072-4610-4C29-A246-EEC87F742B8F}" type="parTrans" cxnId="{50940CB0-1955-4FB7-817F-7F399F3899A7}">
      <dgm:prSet/>
      <dgm:spPr/>
      <dgm:t>
        <a:bodyPr/>
        <a:lstStyle/>
        <a:p>
          <a:endParaRPr lang="en-US"/>
        </a:p>
      </dgm:t>
    </dgm:pt>
    <dgm:pt modelId="{F5400718-CC70-4FA5-8E1C-7FD6321761C5}" type="sibTrans" cxnId="{50940CB0-1955-4FB7-817F-7F399F3899A7}">
      <dgm:prSet/>
      <dgm:spPr/>
      <dgm:t>
        <a:bodyPr/>
        <a:lstStyle/>
        <a:p>
          <a:endParaRPr lang="en-US"/>
        </a:p>
      </dgm:t>
    </dgm:pt>
    <dgm:pt modelId="{D41867BB-F91E-409E-8F3E-7EFDC1C737D5}">
      <dgm:prSet phldrT="[Text]"/>
      <dgm:spPr/>
      <dgm:t>
        <a:bodyPr/>
        <a:lstStyle/>
        <a:p>
          <a:r>
            <a:rPr lang="en-US" dirty="0" smtClean="0">
              <a:latin typeface="Arial" panose="020B0604020202020204" pitchFamily="34" charset="0"/>
              <a:cs typeface="Arial" panose="020B0604020202020204" pitchFamily="34" charset="0"/>
            </a:rPr>
            <a:t> Managing a Culture of Innovation </a:t>
          </a:r>
          <a:endParaRPr lang="en-US" dirty="0">
            <a:latin typeface="Arial" panose="020B0604020202020204" pitchFamily="34" charset="0"/>
            <a:cs typeface="Arial" panose="020B0604020202020204" pitchFamily="34" charset="0"/>
          </a:endParaRPr>
        </a:p>
      </dgm:t>
    </dgm:pt>
    <dgm:pt modelId="{61670B18-2DCB-48B4-B6D1-927B369828A0}" type="parTrans" cxnId="{94266E73-0B7A-4876-91E4-7BBE1DE20C0F}">
      <dgm:prSet/>
      <dgm:spPr/>
      <dgm:t>
        <a:bodyPr/>
        <a:lstStyle/>
        <a:p>
          <a:endParaRPr lang="en-US"/>
        </a:p>
      </dgm:t>
    </dgm:pt>
    <dgm:pt modelId="{91AD2F6F-703F-4BCA-B198-41F024883F89}" type="sibTrans" cxnId="{94266E73-0B7A-4876-91E4-7BBE1DE20C0F}">
      <dgm:prSet/>
      <dgm:spPr/>
      <dgm:t>
        <a:bodyPr/>
        <a:lstStyle/>
        <a:p>
          <a:endParaRPr lang="en-US"/>
        </a:p>
      </dgm:t>
    </dgm:pt>
    <dgm:pt modelId="{468CB085-498D-4CA0-80ED-321A22B85216}" type="pres">
      <dgm:prSet presAssocID="{DB5448BC-82F6-47CF-9E19-3EF369903060}" presName="Name0" presStyleCnt="0">
        <dgm:presLayoutVars>
          <dgm:dir/>
          <dgm:animLvl val="lvl"/>
          <dgm:resizeHandles val="exact"/>
        </dgm:presLayoutVars>
      </dgm:prSet>
      <dgm:spPr/>
      <dgm:t>
        <a:bodyPr/>
        <a:lstStyle/>
        <a:p>
          <a:endParaRPr lang="en-US"/>
        </a:p>
      </dgm:t>
    </dgm:pt>
    <dgm:pt modelId="{CA85D72F-9A25-470F-AF85-5E89DBCFAC6C}" type="pres">
      <dgm:prSet presAssocID="{8A765CEC-F932-494C-9889-DC5298BAC900}" presName="linNode" presStyleCnt="0"/>
      <dgm:spPr/>
    </dgm:pt>
    <dgm:pt modelId="{719716A0-4E63-474E-BCB2-755F43B634F0}" type="pres">
      <dgm:prSet presAssocID="{8A765CEC-F932-494C-9889-DC5298BAC900}" presName="parentText" presStyleLbl="node1" presStyleIdx="0" presStyleCnt="3" custScaleX="99052" custScaleY="90040" custLinFactNeighborY="-151">
        <dgm:presLayoutVars>
          <dgm:chMax val="1"/>
          <dgm:bulletEnabled val="1"/>
        </dgm:presLayoutVars>
      </dgm:prSet>
      <dgm:spPr/>
      <dgm:t>
        <a:bodyPr/>
        <a:lstStyle/>
        <a:p>
          <a:endParaRPr lang="en-US"/>
        </a:p>
      </dgm:t>
    </dgm:pt>
    <dgm:pt modelId="{AD70F2EE-D027-4216-B53F-3CE2596EFC08}" type="pres">
      <dgm:prSet presAssocID="{8A765CEC-F932-494C-9889-DC5298BAC900}" presName="descendantText" presStyleLbl="alignAccFollowNode1" presStyleIdx="0" presStyleCnt="3">
        <dgm:presLayoutVars>
          <dgm:bulletEnabled val="1"/>
        </dgm:presLayoutVars>
      </dgm:prSet>
      <dgm:spPr/>
      <dgm:t>
        <a:bodyPr/>
        <a:lstStyle/>
        <a:p>
          <a:endParaRPr lang="en-US"/>
        </a:p>
      </dgm:t>
    </dgm:pt>
    <dgm:pt modelId="{CDEA5DBF-86C0-460F-87FA-45038B54DA1D}" type="pres">
      <dgm:prSet presAssocID="{0B7C0B66-FA3C-4DD3-9983-8C2DCEAA629B}" presName="sp" presStyleCnt="0"/>
      <dgm:spPr/>
    </dgm:pt>
    <dgm:pt modelId="{B3C978D4-0655-4C63-A46C-F865D2BD8EAE}" type="pres">
      <dgm:prSet presAssocID="{C1144F95-21DC-473E-A571-AD9154BC0679}" presName="linNode" presStyleCnt="0"/>
      <dgm:spPr/>
    </dgm:pt>
    <dgm:pt modelId="{379F34FE-D81C-4FE8-98F0-DE94D379865F}" type="pres">
      <dgm:prSet presAssocID="{C1144F95-21DC-473E-A571-AD9154BC0679}" presName="parentText" presStyleLbl="node1" presStyleIdx="1" presStyleCnt="3" custScaleX="97262" custScaleY="82827">
        <dgm:presLayoutVars>
          <dgm:chMax val="1"/>
          <dgm:bulletEnabled val="1"/>
        </dgm:presLayoutVars>
      </dgm:prSet>
      <dgm:spPr/>
      <dgm:t>
        <a:bodyPr/>
        <a:lstStyle/>
        <a:p>
          <a:endParaRPr lang="en-US"/>
        </a:p>
      </dgm:t>
    </dgm:pt>
    <dgm:pt modelId="{56338854-5A64-401A-8CC1-F99D61410B0E}" type="pres">
      <dgm:prSet presAssocID="{C1144F95-21DC-473E-A571-AD9154BC0679}" presName="descendantText" presStyleLbl="alignAccFollowNode1" presStyleIdx="1" presStyleCnt="3">
        <dgm:presLayoutVars>
          <dgm:bulletEnabled val="1"/>
        </dgm:presLayoutVars>
      </dgm:prSet>
      <dgm:spPr/>
      <dgm:t>
        <a:bodyPr/>
        <a:lstStyle/>
        <a:p>
          <a:endParaRPr lang="en-US"/>
        </a:p>
      </dgm:t>
    </dgm:pt>
    <dgm:pt modelId="{CD3F2BFB-D492-403F-8A33-BE02665CFB23}" type="pres">
      <dgm:prSet presAssocID="{B88AE111-FE44-454E-8ACA-BF5A4EBB5661}" presName="sp" presStyleCnt="0"/>
      <dgm:spPr/>
    </dgm:pt>
    <dgm:pt modelId="{F89F3CC5-C8E0-4E9F-B714-CCF9BBBD333C}" type="pres">
      <dgm:prSet presAssocID="{CD581A8B-1AA1-48F0-93E8-B38ED4C9CB39}" presName="linNode" presStyleCnt="0"/>
      <dgm:spPr/>
    </dgm:pt>
    <dgm:pt modelId="{2103C92F-80A1-44AB-AA7C-7CC6C9A6EA8D}" type="pres">
      <dgm:prSet presAssocID="{CD581A8B-1AA1-48F0-93E8-B38ED4C9CB39}" presName="parentText" presStyleLbl="node1" presStyleIdx="2" presStyleCnt="3" custScaleX="95473" custScaleY="85123">
        <dgm:presLayoutVars>
          <dgm:chMax val="1"/>
          <dgm:bulletEnabled val="1"/>
        </dgm:presLayoutVars>
      </dgm:prSet>
      <dgm:spPr/>
      <dgm:t>
        <a:bodyPr/>
        <a:lstStyle/>
        <a:p>
          <a:endParaRPr lang="en-US"/>
        </a:p>
      </dgm:t>
    </dgm:pt>
    <dgm:pt modelId="{506C1F74-9B98-41F5-8DB8-8540D5C9D5B5}" type="pres">
      <dgm:prSet presAssocID="{CD581A8B-1AA1-48F0-93E8-B38ED4C9CB39}" presName="descendantText" presStyleLbl="alignAccFollowNode1" presStyleIdx="2" presStyleCnt="3">
        <dgm:presLayoutVars>
          <dgm:bulletEnabled val="1"/>
        </dgm:presLayoutVars>
      </dgm:prSet>
      <dgm:spPr/>
      <dgm:t>
        <a:bodyPr/>
        <a:lstStyle/>
        <a:p>
          <a:endParaRPr lang="en-US"/>
        </a:p>
      </dgm:t>
    </dgm:pt>
  </dgm:ptLst>
  <dgm:cxnLst>
    <dgm:cxn modelId="{ADE87970-C757-4A12-8696-23D89B7C8B7E}" srcId="{8A765CEC-F932-494C-9889-DC5298BAC900}" destId="{E594E3ED-AFA5-4900-8519-2456548270D2}" srcOrd="3" destOrd="0" parTransId="{052B392A-9521-4B4E-B783-595A14585ACD}" sibTransId="{8A8C76A5-4F10-4A34-8324-B8E9DC1A8D1D}"/>
    <dgm:cxn modelId="{D4797666-4C14-4C72-831A-614267FD3A3E}" type="presOf" srcId="{044447CD-1492-4C1A-8359-4FF655E7FBC6}" destId="{AD70F2EE-D027-4216-B53F-3CE2596EFC08}" srcOrd="0" destOrd="4" presId="urn:microsoft.com/office/officeart/2005/8/layout/vList5"/>
    <dgm:cxn modelId="{C484FB15-1D46-4101-B144-64945E79ED09}" srcId="{CD581A8B-1AA1-48F0-93E8-B38ED4C9CB39}" destId="{A912460D-3703-45FA-9D53-53E1BD932952}" srcOrd="2" destOrd="0" parTransId="{0BBA104B-77B2-4666-A776-9DBAA7BDA18B}" sibTransId="{888EA45C-0245-4DFB-B2A5-A9E817977A2D}"/>
    <dgm:cxn modelId="{0DF852C2-0C43-4322-BAC8-D36EFA1809FC}" type="presOf" srcId="{8B420837-DD08-488B-B10B-CF3139124308}" destId="{AD70F2EE-D027-4216-B53F-3CE2596EFC08}" srcOrd="0" destOrd="2" presId="urn:microsoft.com/office/officeart/2005/8/layout/vList5"/>
    <dgm:cxn modelId="{4541283E-CDC0-48C1-9E58-023220525FCD}" srcId="{CD581A8B-1AA1-48F0-93E8-B38ED4C9CB39}" destId="{64EE9283-3440-47B3-9CFF-A0BB8CC020E9}" srcOrd="4" destOrd="0" parTransId="{FE32AE9E-DD44-4C57-96D6-4C7B68848303}" sibTransId="{6839DBA4-0E68-4A05-BA95-B19CB0C86DFB}"/>
    <dgm:cxn modelId="{A54C4E70-C968-46DD-9B87-7F4849C4DDED}" srcId="{DB5448BC-82F6-47CF-9E19-3EF369903060}" destId="{C1144F95-21DC-473E-A571-AD9154BC0679}" srcOrd="1" destOrd="0" parTransId="{6A0DEE4F-AC8F-403E-911E-73F3DB70598C}" sibTransId="{B88AE111-FE44-454E-8ACA-BF5A4EBB5661}"/>
    <dgm:cxn modelId="{50940CB0-1955-4FB7-817F-7F399F3899A7}" srcId="{8A765CEC-F932-494C-9889-DC5298BAC900}" destId="{044447CD-1492-4C1A-8359-4FF655E7FBC6}" srcOrd="4" destOrd="0" parTransId="{5306F072-4610-4C29-A246-EEC87F742B8F}" sibTransId="{F5400718-CC70-4FA5-8E1C-7FD6321761C5}"/>
    <dgm:cxn modelId="{CD591DE8-C768-4E9A-9932-7C503E066CF4}" srcId="{8A765CEC-F932-494C-9889-DC5298BAC900}" destId="{8B420837-DD08-488B-B10B-CF3139124308}" srcOrd="2" destOrd="0" parTransId="{04175F1F-359B-4E59-81F2-0CC645EB9235}" sibTransId="{31D12604-766D-4843-A857-297983E31230}"/>
    <dgm:cxn modelId="{A2CE9808-F088-4EF5-B33E-512733AE4A28}" type="presOf" srcId="{8A765CEC-F932-494C-9889-DC5298BAC900}" destId="{719716A0-4E63-474E-BCB2-755F43B634F0}" srcOrd="0" destOrd="0" presId="urn:microsoft.com/office/officeart/2005/8/layout/vList5"/>
    <dgm:cxn modelId="{68EFF987-4346-4821-B599-8705937BDB7C}" type="presOf" srcId="{4D334DE7-E2B7-4C00-9955-3938E9F0AC67}" destId="{56338854-5A64-401A-8CC1-F99D61410B0E}" srcOrd="0" destOrd="0" presId="urn:microsoft.com/office/officeart/2005/8/layout/vList5"/>
    <dgm:cxn modelId="{94266E73-0B7A-4876-91E4-7BBE1DE20C0F}" srcId="{CD581A8B-1AA1-48F0-93E8-B38ED4C9CB39}" destId="{D41867BB-F91E-409E-8F3E-7EFDC1C737D5}" srcOrd="1" destOrd="0" parTransId="{61670B18-2DCB-48B4-B6D1-927B369828A0}" sibTransId="{91AD2F6F-703F-4BCA-B198-41F024883F89}"/>
    <dgm:cxn modelId="{6C27E3D5-752A-4D9C-9CD1-CE76593393E6}" type="presOf" srcId="{CD581A8B-1AA1-48F0-93E8-B38ED4C9CB39}" destId="{2103C92F-80A1-44AB-AA7C-7CC6C9A6EA8D}" srcOrd="0" destOrd="0" presId="urn:microsoft.com/office/officeart/2005/8/layout/vList5"/>
    <dgm:cxn modelId="{527F5D11-17F3-4C3F-9497-30E533110453}" type="presOf" srcId="{C1144F95-21DC-473E-A571-AD9154BC0679}" destId="{379F34FE-D81C-4FE8-98F0-DE94D379865F}" srcOrd="0" destOrd="0" presId="urn:microsoft.com/office/officeart/2005/8/layout/vList5"/>
    <dgm:cxn modelId="{609562EC-35F7-443B-8992-A80D8BE4E474}" srcId="{8A765CEC-F932-494C-9889-DC5298BAC900}" destId="{D4805B4E-2C27-4ABE-A8B5-81E9971A378C}" srcOrd="0" destOrd="0" parTransId="{457ACDF0-77B2-4BC8-816D-574083DAEA8D}" sibTransId="{175CBAB2-6434-46B1-90D9-884287AD3BE7}"/>
    <dgm:cxn modelId="{0F4C2597-2770-467F-9EF2-BF9B3FF79A62}" type="presOf" srcId="{A912460D-3703-45FA-9D53-53E1BD932952}" destId="{506C1F74-9B98-41F5-8DB8-8540D5C9D5B5}" srcOrd="0" destOrd="2" presId="urn:microsoft.com/office/officeart/2005/8/layout/vList5"/>
    <dgm:cxn modelId="{B863927F-B97A-4BA9-9C4D-4E86A78E5B05}" srcId="{CD581A8B-1AA1-48F0-93E8-B38ED4C9CB39}" destId="{5D26E42F-6EE5-433D-825F-8526D92AEAB8}" srcOrd="3" destOrd="0" parTransId="{EFB9DBC6-508E-4C92-9D86-FD1141BEC037}" sibTransId="{05058F36-8A6B-474B-A9E4-8BFAFFC4A8E3}"/>
    <dgm:cxn modelId="{17A48A4D-108B-4932-82A2-835EB63A0EAE}" type="presOf" srcId="{64EE9283-3440-47B3-9CFF-A0BB8CC020E9}" destId="{506C1F74-9B98-41F5-8DB8-8540D5C9D5B5}" srcOrd="0" destOrd="4" presId="urn:microsoft.com/office/officeart/2005/8/layout/vList5"/>
    <dgm:cxn modelId="{3AF28010-2340-4370-B056-5109193A7D07}" type="presOf" srcId="{E594E3ED-AFA5-4900-8519-2456548270D2}" destId="{AD70F2EE-D027-4216-B53F-3CE2596EFC08}" srcOrd="0" destOrd="3" presId="urn:microsoft.com/office/officeart/2005/8/layout/vList5"/>
    <dgm:cxn modelId="{BE7BA6B3-44B3-49FD-AFD7-C564A69D1A45}" type="presOf" srcId="{D41867BB-F91E-409E-8F3E-7EFDC1C737D5}" destId="{506C1F74-9B98-41F5-8DB8-8540D5C9D5B5}" srcOrd="0" destOrd="1" presId="urn:microsoft.com/office/officeart/2005/8/layout/vList5"/>
    <dgm:cxn modelId="{3CE6BA75-833D-456C-8869-4158393CD5E0}" type="presOf" srcId="{5D26E42F-6EE5-433D-825F-8526D92AEAB8}" destId="{506C1F74-9B98-41F5-8DB8-8540D5C9D5B5}" srcOrd="0" destOrd="3" presId="urn:microsoft.com/office/officeart/2005/8/layout/vList5"/>
    <dgm:cxn modelId="{CD0A05A7-9A15-46B8-93F5-FF4704A20A8C}" type="presOf" srcId="{688A6D49-D128-4C2E-A1AC-9CF6904D473B}" destId="{AD70F2EE-D027-4216-B53F-3CE2596EFC08}" srcOrd="0" destOrd="1" presId="urn:microsoft.com/office/officeart/2005/8/layout/vList5"/>
    <dgm:cxn modelId="{E7B219B3-0DB8-4D4D-BC62-470A11149F81}" type="presOf" srcId="{D4805B4E-2C27-4ABE-A8B5-81E9971A378C}" destId="{AD70F2EE-D027-4216-B53F-3CE2596EFC08}" srcOrd="0" destOrd="0" presId="urn:microsoft.com/office/officeart/2005/8/layout/vList5"/>
    <dgm:cxn modelId="{AFCCC5FC-BA44-42AD-90F3-75C4ABECBC4F}" type="presOf" srcId="{02B01675-5ABC-4168-BC05-D1F384FD7C54}" destId="{506C1F74-9B98-41F5-8DB8-8540D5C9D5B5}" srcOrd="0" destOrd="0" presId="urn:microsoft.com/office/officeart/2005/8/layout/vList5"/>
    <dgm:cxn modelId="{5758E100-8CB2-4E36-B408-0A4144CE3D18}" srcId="{C1144F95-21DC-473E-A571-AD9154BC0679}" destId="{4D334DE7-E2B7-4C00-9955-3938E9F0AC67}" srcOrd="0" destOrd="0" parTransId="{AE4D8C7A-4FB4-44CD-AC87-A7889A8513A1}" sibTransId="{BF1D6000-4100-454C-88D4-A172BC375A5B}"/>
    <dgm:cxn modelId="{00B26332-C32C-4E3C-B0DC-2F8FEF3D7F99}" srcId="{CD581A8B-1AA1-48F0-93E8-B38ED4C9CB39}" destId="{02B01675-5ABC-4168-BC05-D1F384FD7C54}" srcOrd="0" destOrd="0" parTransId="{17A135CA-D68D-4FC9-8242-68075F120E4D}" sibTransId="{F7EEAC5B-3562-4742-BDED-C57EC87A7B3F}"/>
    <dgm:cxn modelId="{75D2C304-3751-4A86-A835-825B4A6A6BAC}" srcId="{8A765CEC-F932-494C-9889-DC5298BAC900}" destId="{688A6D49-D128-4C2E-A1AC-9CF6904D473B}" srcOrd="1" destOrd="0" parTransId="{CBAABEB7-7E31-4EF5-88C8-94A825CE64FB}" sibTransId="{EC5A3FC5-4D43-4E57-8A5F-F92D22A29E36}"/>
    <dgm:cxn modelId="{86F12AFF-901B-4F31-A9C2-A96C3868B0E1}" srcId="{DB5448BC-82F6-47CF-9E19-3EF369903060}" destId="{CD581A8B-1AA1-48F0-93E8-B38ED4C9CB39}" srcOrd="2" destOrd="0" parTransId="{638F6DE0-FB84-45EA-A586-0CF86E55580D}" sibTransId="{9B6E30FA-899F-41B3-B6CE-016A835714D7}"/>
    <dgm:cxn modelId="{BCC876E7-CBC1-4346-B53B-4B0A7242F2D7}" type="presOf" srcId="{DB5448BC-82F6-47CF-9E19-3EF369903060}" destId="{468CB085-498D-4CA0-80ED-321A22B85216}" srcOrd="0" destOrd="0" presId="urn:microsoft.com/office/officeart/2005/8/layout/vList5"/>
    <dgm:cxn modelId="{579B618B-0918-49FB-BA3A-05FC413B0255}" srcId="{DB5448BC-82F6-47CF-9E19-3EF369903060}" destId="{8A765CEC-F932-494C-9889-DC5298BAC900}" srcOrd="0" destOrd="0" parTransId="{CD203C96-7A45-48E5-9E41-BB5B290913A0}" sibTransId="{0B7C0B66-FA3C-4DD3-9983-8C2DCEAA629B}"/>
    <dgm:cxn modelId="{F3B879CB-4A3E-4A80-9FFA-4A4AAA3AA311}" type="presParOf" srcId="{468CB085-498D-4CA0-80ED-321A22B85216}" destId="{CA85D72F-9A25-470F-AF85-5E89DBCFAC6C}" srcOrd="0" destOrd="0" presId="urn:microsoft.com/office/officeart/2005/8/layout/vList5"/>
    <dgm:cxn modelId="{D4A1F442-22D9-4A2B-93F2-38E26B38C5EC}" type="presParOf" srcId="{CA85D72F-9A25-470F-AF85-5E89DBCFAC6C}" destId="{719716A0-4E63-474E-BCB2-755F43B634F0}" srcOrd="0" destOrd="0" presId="urn:microsoft.com/office/officeart/2005/8/layout/vList5"/>
    <dgm:cxn modelId="{5156C015-FE93-45C6-88EB-A071F60C2183}" type="presParOf" srcId="{CA85D72F-9A25-470F-AF85-5E89DBCFAC6C}" destId="{AD70F2EE-D027-4216-B53F-3CE2596EFC08}" srcOrd="1" destOrd="0" presId="urn:microsoft.com/office/officeart/2005/8/layout/vList5"/>
    <dgm:cxn modelId="{9503C6F0-E449-4CE9-A593-D497FB7C97A9}" type="presParOf" srcId="{468CB085-498D-4CA0-80ED-321A22B85216}" destId="{CDEA5DBF-86C0-460F-87FA-45038B54DA1D}" srcOrd="1" destOrd="0" presId="urn:microsoft.com/office/officeart/2005/8/layout/vList5"/>
    <dgm:cxn modelId="{77F2022E-198C-4079-A22C-EA00BFA30A3B}" type="presParOf" srcId="{468CB085-498D-4CA0-80ED-321A22B85216}" destId="{B3C978D4-0655-4C63-A46C-F865D2BD8EAE}" srcOrd="2" destOrd="0" presId="urn:microsoft.com/office/officeart/2005/8/layout/vList5"/>
    <dgm:cxn modelId="{3F3CA578-7FD1-42D6-B491-EF6004400039}" type="presParOf" srcId="{B3C978D4-0655-4C63-A46C-F865D2BD8EAE}" destId="{379F34FE-D81C-4FE8-98F0-DE94D379865F}" srcOrd="0" destOrd="0" presId="urn:microsoft.com/office/officeart/2005/8/layout/vList5"/>
    <dgm:cxn modelId="{66395110-E922-43B8-97C4-62FE7F271754}" type="presParOf" srcId="{B3C978D4-0655-4C63-A46C-F865D2BD8EAE}" destId="{56338854-5A64-401A-8CC1-F99D61410B0E}" srcOrd="1" destOrd="0" presId="urn:microsoft.com/office/officeart/2005/8/layout/vList5"/>
    <dgm:cxn modelId="{9D4B8799-C166-4F64-B154-210F8BD245C6}" type="presParOf" srcId="{468CB085-498D-4CA0-80ED-321A22B85216}" destId="{CD3F2BFB-D492-403F-8A33-BE02665CFB23}" srcOrd="3" destOrd="0" presId="urn:microsoft.com/office/officeart/2005/8/layout/vList5"/>
    <dgm:cxn modelId="{C96FEC31-2D94-4A41-A746-F6ADF03069C0}" type="presParOf" srcId="{468CB085-498D-4CA0-80ED-321A22B85216}" destId="{F89F3CC5-C8E0-4E9F-B714-CCF9BBBD333C}" srcOrd="4" destOrd="0" presId="urn:microsoft.com/office/officeart/2005/8/layout/vList5"/>
    <dgm:cxn modelId="{4E9088E4-3AC1-44C2-AA88-35DF29C59DA6}" type="presParOf" srcId="{F89F3CC5-C8E0-4E9F-B714-CCF9BBBD333C}" destId="{2103C92F-80A1-44AB-AA7C-7CC6C9A6EA8D}" srcOrd="0" destOrd="0" presId="urn:microsoft.com/office/officeart/2005/8/layout/vList5"/>
    <dgm:cxn modelId="{48A3FEDF-D639-480C-AEA9-B0270CA38FFA}" type="presParOf" srcId="{F89F3CC5-C8E0-4E9F-B714-CCF9BBBD333C}" destId="{506C1F74-9B98-41F5-8DB8-8540D5C9D5B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26252F-7C0C-48AE-BEDD-99B091DCB79E}"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6CDE956C-5158-4677-8709-CE4D941D95E9}">
      <dgm:prSet phldrT="[Text]"/>
      <dgm:spPr/>
      <dgm:t>
        <a:bodyPr/>
        <a:lstStyle/>
        <a:p>
          <a:r>
            <a:rPr lang="en-US" dirty="0" smtClean="0">
              <a:latin typeface="Arial" panose="020B0604020202020204" pitchFamily="34" charset="0"/>
              <a:cs typeface="Arial" panose="020B0604020202020204" pitchFamily="34" charset="0"/>
            </a:rPr>
            <a:t>“Build your own” track </a:t>
          </a:r>
          <a:endParaRPr lang="en-US" dirty="0">
            <a:latin typeface="Arial" panose="020B0604020202020204" pitchFamily="34" charset="0"/>
            <a:cs typeface="Arial" panose="020B0604020202020204" pitchFamily="34" charset="0"/>
          </a:endParaRPr>
        </a:p>
      </dgm:t>
    </dgm:pt>
    <dgm:pt modelId="{E09936CC-3E76-493D-BF43-F2E084D72A63}" type="parTrans" cxnId="{B1F8BEE9-D102-48CB-81B8-952B1540FCDE}">
      <dgm:prSet/>
      <dgm:spPr/>
      <dgm:t>
        <a:bodyPr/>
        <a:lstStyle/>
        <a:p>
          <a:endParaRPr lang="en-US"/>
        </a:p>
      </dgm:t>
    </dgm:pt>
    <dgm:pt modelId="{B5514835-ACC7-43FF-92B3-A294F6FA5454}" type="sibTrans" cxnId="{B1F8BEE9-D102-48CB-81B8-952B1540FCDE}">
      <dgm:prSet/>
      <dgm:spPr/>
      <dgm:t>
        <a:bodyPr/>
        <a:lstStyle/>
        <a:p>
          <a:endParaRPr lang="en-US"/>
        </a:p>
      </dgm:t>
    </dgm:pt>
    <dgm:pt modelId="{3BB671E4-AFDB-414E-BCB1-AAD0A675617D}">
      <dgm:prSet phldrT="[Text]"/>
      <dgm:spPr/>
      <dgm:t>
        <a:bodyPr/>
        <a:lstStyle/>
        <a:p>
          <a:r>
            <a:rPr lang="en-US" dirty="0" smtClean="0">
              <a:latin typeface="Arial" panose="020B0604020202020204" pitchFamily="34" charset="0"/>
              <a:cs typeface="Arial" panose="020B0604020202020204" pitchFamily="34" charset="0"/>
            </a:rPr>
            <a:t>Consulting</a:t>
          </a:r>
          <a:endParaRPr lang="en-US" dirty="0">
            <a:latin typeface="Arial" panose="020B0604020202020204" pitchFamily="34" charset="0"/>
            <a:cs typeface="Arial" panose="020B0604020202020204" pitchFamily="34" charset="0"/>
          </a:endParaRPr>
        </a:p>
      </dgm:t>
    </dgm:pt>
    <dgm:pt modelId="{EE94CCA5-16C9-48C5-87EC-DB072777E25A}" type="parTrans" cxnId="{E1E7CB7A-CF07-40AA-87A8-4154E8C2A1AE}">
      <dgm:prSet/>
      <dgm:spPr/>
      <dgm:t>
        <a:bodyPr/>
        <a:lstStyle/>
        <a:p>
          <a:endParaRPr lang="en-US"/>
        </a:p>
      </dgm:t>
    </dgm:pt>
    <dgm:pt modelId="{076F96BA-91C9-4F22-9390-1684946000D1}" type="sibTrans" cxnId="{E1E7CB7A-CF07-40AA-87A8-4154E8C2A1AE}">
      <dgm:prSet/>
      <dgm:spPr/>
      <dgm:t>
        <a:bodyPr/>
        <a:lstStyle/>
        <a:p>
          <a:endParaRPr lang="en-US"/>
        </a:p>
      </dgm:t>
    </dgm:pt>
    <dgm:pt modelId="{A09CC3E0-75FB-4026-902A-2EBF16C15311}">
      <dgm:prSet phldrT="[Text]"/>
      <dgm:spPr/>
      <dgm:t>
        <a:bodyPr/>
        <a:lstStyle/>
        <a:p>
          <a:r>
            <a:rPr lang="en-US" dirty="0" smtClean="0">
              <a:latin typeface="Arial" panose="020B0604020202020204" pitchFamily="34" charset="0"/>
              <a:cs typeface="Arial" panose="020B0604020202020204" pitchFamily="34" charset="0"/>
            </a:rPr>
            <a:t>Analytics</a:t>
          </a:r>
          <a:endParaRPr lang="en-US" dirty="0">
            <a:latin typeface="Arial" panose="020B0604020202020204" pitchFamily="34" charset="0"/>
            <a:cs typeface="Arial" panose="020B0604020202020204" pitchFamily="34" charset="0"/>
          </a:endParaRPr>
        </a:p>
      </dgm:t>
    </dgm:pt>
    <dgm:pt modelId="{74E95C0B-7DDE-407B-A23E-E6B0445D7AE3}" type="parTrans" cxnId="{3C6C1EB9-6E1B-44AF-B122-12DB5246B059}">
      <dgm:prSet/>
      <dgm:spPr/>
      <dgm:t>
        <a:bodyPr/>
        <a:lstStyle/>
        <a:p>
          <a:endParaRPr lang="en-US"/>
        </a:p>
      </dgm:t>
    </dgm:pt>
    <dgm:pt modelId="{EC76C033-7EF3-4A90-B7B1-F2E0364CD875}" type="sibTrans" cxnId="{3C6C1EB9-6E1B-44AF-B122-12DB5246B059}">
      <dgm:prSet/>
      <dgm:spPr/>
      <dgm:t>
        <a:bodyPr/>
        <a:lstStyle/>
        <a:p>
          <a:endParaRPr lang="en-US"/>
        </a:p>
      </dgm:t>
    </dgm:pt>
    <dgm:pt modelId="{C1FD1B3F-D9B9-4E1B-AFE0-BA17EECAD875}">
      <dgm:prSet phldrT="[Text]"/>
      <dgm:spPr/>
      <dgm:t>
        <a:bodyPr/>
        <a:lstStyle/>
        <a:p>
          <a:r>
            <a:rPr lang="en-US" dirty="0" smtClean="0">
              <a:latin typeface="Arial" panose="020B0604020202020204" pitchFamily="34" charset="0"/>
              <a:cs typeface="Arial" panose="020B0604020202020204" pitchFamily="34" charset="0"/>
            </a:rPr>
            <a:t>Entrepreneurship and Product Manager</a:t>
          </a:r>
          <a:endParaRPr lang="en-US" dirty="0">
            <a:latin typeface="Arial" panose="020B0604020202020204" pitchFamily="34" charset="0"/>
            <a:cs typeface="Arial" panose="020B0604020202020204" pitchFamily="34" charset="0"/>
          </a:endParaRPr>
        </a:p>
      </dgm:t>
    </dgm:pt>
    <dgm:pt modelId="{5C1ACBBB-6C17-406E-8830-5B7577221E7F}" type="parTrans" cxnId="{5E1BFC53-903C-401A-A5EA-163A3256AED3}">
      <dgm:prSet/>
      <dgm:spPr/>
      <dgm:t>
        <a:bodyPr/>
        <a:lstStyle/>
        <a:p>
          <a:endParaRPr lang="en-US"/>
        </a:p>
      </dgm:t>
    </dgm:pt>
    <dgm:pt modelId="{1BE4A161-3B7F-4F9D-9C11-3F369B9806E3}" type="sibTrans" cxnId="{5E1BFC53-903C-401A-A5EA-163A3256AED3}">
      <dgm:prSet/>
      <dgm:spPr/>
      <dgm:t>
        <a:bodyPr/>
        <a:lstStyle/>
        <a:p>
          <a:endParaRPr lang="en-US"/>
        </a:p>
      </dgm:t>
    </dgm:pt>
    <dgm:pt modelId="{AD50DB3E-B125-4A21-B2B1-12B19A490F6B}">
      <dgm:prSet phldrT="[Text]"/>
      <dgm:spPr/>
      <dgm:t>
        <a:bodyPr/>
        <a:lstStyle/>
        <a:p>
          <a:r>
            <a:rPr lang="en-US" dirty="0" smtClean="0">
              <a:latin typeface="Arial" panose="020B0604020202020204" pitchFamily="34" charset="0"/>
              <a:cs typeface="Arial" panose="020B0604020202020204" pitchFamily="34" charset="0"/>
            </a:rPr>
            <a:t>Real Estate and Construction Management </a:t>
          </a:r>
          <a:endParaRPr lang="en-US" dirty="0">
            <a:latin typeface="Arial" panose="020B0604020202020204" pitchFamily="34" charset="0"/>
            <a:cs typeface="Arial" panose="020B0604020202020204" pitchFamily="34" charset="0"/>
          </a:endParaRPr>
        </a:p>
      </dgm:t>
    </dgm:pt>
    <dgm:pt modelId="{2C8871B0-C599-497B-A1A4-5A8E23398155}" type="parTrans" cxnId="{5F5DEDBA-2170-4B0C-A781-7F9E56C55D3F}">
      <dgm:prSet/>
      <dgm:spPr/>
      <dgm:t>
        <a:bodyPr/>
        <a:lstStyle/>
        <a:p>
          <a:endParaRPr lang="en-US"/>
        </a:p>
      </dgm:t>
    </dgm:pt>
    <dgm:pt modelId="{CA3D551A-425D-456B-975B-844CDBACFB78}" type="sibTrans" cxnId="{5F5DEDBA-2170-4B0C-A781-7F9E56C55D3F}">
      <dgm:prSet/>
      <dgm:spPr/>
      <dgm:t>
        <a:bodyPr/>
        <a:lstStyle/>
        <a:p>
          <a:endParaRPr lang="en-US"/>
        </a:p>
      </dgm:t>
    </dgm:pt>
    <dgm:pt modelId="{E9E1A0CB-8FF1-4CBD-8671-BBF465347BD4}">
      <dgm:prSet phldrT="[Text]"/>
      <dgm:spPr/>
      <dgm:t>
        <a:bodyPr/>
        <a:lstStyle/>
        <a:p>
          <a:r>
            <a:rPr lang="en-US" dirty="0" smtClean="0">
              <a:latin typeface="Arial" panose="020B0604020202020204" pitchFamily="34" charset="0"/>
              <a:cs typeface="Arial" panose="020B0604020202020204" pitchFamily="34" charset="0"/>
            </a:rPr>
            <a:t>Engineering Leadership</a:t>
          </a:r>
          <a:endParaRPr lang="en-US" dirty="0">
            <a:latin typeface="Arial" panose="020B0604020202020204" pitchFamily="34" charset="0"/>
            <a:cs typeface="Arial" panose="020B0604020202020204" pitchFamily="34" charset="0"/>
          </a:endParaRPr>
        </a:p>
      </dgm:t>
    </dgm:pt>
    <dgm:pt modelId="{60F8B549-E472-421F-A8AC-77DFB1C867F0}" type="parTrans" cxnId="{6436351F-ADBC-4C6D-BD57-AE77865D29C9}">
      <dgm:prSet/>
      <dgm:spPr/>
      <dgm:t>
        <a:bodyPr/>
        <a:lstStyle/>
        <a:p>
          <a:endParaRPr lang="en-US"/>
        </a:p>
      </dgm:t>
    </dgm:pt>
    <dgm:pt modelId="{B935FB89-E694-475F-90C2-BEC003DE8A20}" type="sibTrans" cxnId="{6436351F-ADBC-4C6D-BD57-AE77865D29C9}">
      <dgm:prSet/>
      <dgm:spPr/>
      <dgm:t>
        <a:bodyPr/>
        <a:lstStyle/>
        <a:p>
          <a:endParaRPr lang="en-US"/>
        </a:p>
      </dgm:t>
    </dgm:pt>
    <dgm:pt modelId="{6050C41F-46F3-444E-A6CC-5C43F4B6EBE1}">
      <dgm:prSet phldrT="[Text]"/>
      <dgm:spPr/>
      <dgm:t>
        <a:bodyPr/>
        <a:lstStyle/>
        <a:p>
          <a:r>
            <a:rPr lang="en-US" dirty="0" smtClean="0">
              <a:latin typeface="Arial" panose="020B0604020202020204" pitchFamily="34" charset="0"/>
              <a:cs typeface="Arial" panose="020B0604020202020204" pitchFamily="34" charset="0"/>
            </a:rPr>
            <a:t>Sustainability and Renewable Energy</a:t>
          </a:r>
          <a:endParaRPr lang="en-US" dirty="0">
            <a:latin typeface="Arial" panose="020B0604020202020204" pitchFamily="34" charset="0"/>
            <a:cs typeface="Arial" panose="020B0604020202020204" pitchFamily="34" charset="0"/>
          </a:endParaRPr>
        </a:p>
      </dgm:t>
    </dgm:pt>
    <dgm:pt modelId="{AECFBE12-0E23-4593-8DB1-1C54882A0489}" type="parTrans" cxnId="{5E15A7F2-CA9C-468A-89A2-026AB183A050}">
      <dgm:prSet/>
      <dgm:spPr/>
      <dgm:t>
        <a:bodyPr/>
        <a:lstStyle/>
        <a:p>
          <a:endParaRPr lang="en-US"/>
        </a:p>
      </dgm:t>
    </dgm:pt>
    <dgm:pt modelId="{C2352770-2D16-4504-B891-5A4A5CCF1ADB}" type="sibTrans" cxnId="{5E15A7F2-CA9C-468A-89A2-026AB183A050}">
      <dgm:prSet/>
      <dgm:spPr/>
      <dgm:t>
        <a:bodyPr/>
        <a:lstStyle/>
        <a:p>
          <a:endParaRPr lang="en-US"/>
        </a:p>
      </dgm:t>
    </dgm:pt>
    <dgm:pt modelId="{662C1DDD-AEB9-46B3-A407-0B45600C4923}" type="pres">
      <dgm:prSet presAssocID="{9C26252F-7C0C-48AE-BEDD-99B091DCB79E}" presName="diagram" presStyleCnt="0">
        <dgm:presLayoutVars>
          <dgm:dir/>
          <dgm:resizeHandles val="exact"/>
        </dgm:presLayoutVars>
      </dgm:prSet>
      <dgm:spPr/>
      <dgm:t>
        <a:bodyPr/>
        <a:lstStyle/>
        <a:p>
          <a:endParaRPr lang="en-US"/>
        </a:p>
      </dgm:t>
    </dgm:pt>
    <dgm:pt modelId="{458577C4-703D-4368-B6D9-6A99859DA730}" type="pres">
      <dgm:prSet presAssocID="{6CDE956C-5158-4677-8709-CE4D941D95E9}" presName="node" presStyleLbl="node1" presStyleIdx="0" presStyleCnt="7">
        <dgm:presLayoutVars>
          <dgm:bulletEnabled val="1"/>
        </dgm:presLayoutVars>
      </dgm:prSet>
      <dgm:spPr/>
      <dgm:t>
        <a:bodyPr/>
        <a:lstStyle/>
        <a:p>
          <a:endParaRPr lang="en-US"/>
        </a:p>
      </dgm:t>
    </dgm:pt>
    <dgm:pt modelId="{BC9B516C-1445-4C2D-981C-6CC0A78E18C3}" type="pres">
      <dgm:prSet presAssocID="{B5514835-ACC7-43FF-92B3-A294F6FA5454}" presName="sibTrans" presStyleCnt="0"/>
      <dgm:spPr/>
      <dgm:t>
        <a:bodyPr/>
        <a:lstStyle/>
        <a:p>
          <a:endParaRPr lang="en-US"/>
        </a:p>
      </dgm:t>
    </dgm:pt>
    <dgm:pt modelId="{65C6DDB2-9EF4-4BDD-AFF7-F1844D2FB662}" type="pres">
      <dgm:prSet presAssocID="{3BB671E4-AFDB-414E-BCB1-AAD0A675617D}" presName="node" presStyleLbl="node1" presStyleIdx="1" presStyleCnt="7">
        <dgm:presLayoutVars>
          <dgm:bulletEnabled val="1"/>
        </dgm:presLayoutVars>
      </dgm:prSet>
      <dgm:spPr/>
      <dgm:t>
        <a:bodyPr/>
        <a:lstStyle/>
        <a:p>
          <a:endParaRPr lang="en-US"/>
        </a:p>
      </dgm:t>
    </dgm:pt>
    <dgm:pt modelId="{AF58297F-58C6-4FDE-9804-37BC115C308A}" type="pres">
      <dgm:prSet presAssocID="{076F96BA-91C9-4F22-9390-1684946000D1}" presName="sibTrans" presStyleCnt="0"/>
      <dgm:spPr/>
      <dgm:t>
        <a:bodyPr/>
        <a:lstStyle/>
        <a:p>
          <a:endParaRPr lang="en-US"/>
        </a:p>
      </dgm:t>
    </dgm:pt>
    <dgm:pt modelId="{0A30FAAB-56D9-405A-9B5F-C83636146D1F}" type="pres">
      <dgm:prSet presAssocID="{A09CC3E0-75FB-4026-902A-2EBF16C15311}" presName="node" presStyleLbl="node1" presStyleIdx="2" presStyleCnt="7">
        <dgm:presLayoutVars>
          <dgm:bulletEnabled val="1"/>
        </dgm:presLayoutVars>
      </dgm:prSet>
      <dgm:spPr/>
      <dgm:t>
        <a:bodyPr/>
        <a:lstStyle/>
        <a:p>
          <a:endParaRPr lang="en-US"/>
        </a:p>
      </dgm:t>
    </dgm:pt>
    <dgm:pt modelId="{B5F8D983-A1E5-4486-9F52-9E38F7DE1278}" type="pres">
      <dgm:prSet presAssocID="{EC76C033-7EF3-4A90-B7B1-F2E0364CD875}" presName="sibTrans" presStyleCnt="0"/>
      <dgm:spPr/>
      <dgm:t>
        <a:bodyPr/>
        <a:lstStyle/>
        <a:p>
          <a:endParaRPr lang="en-US"/>
        </a:p>
      </dgm:t>
    </dgm:pt>
    <dgm:pt modelId="{DC32F394-E3C8-478F-B4C5-2A70879D121E}" type="pres">
      <dgm:prSet presAssocID="{C1FD1B3F-D9B9-4E1B-AFE0-BA17EECAD875}" presName="node" presStyleLbl="node1" presStyleIdx="3" presStyleCnt="7">
        <dgm:presLayoutVars>
          <dgm:bulletEnabled val="1"/>
        </dgm:presLayoutVars>
      </dgm:prSet>
      <dgm:spPr/>
      <dgm:t>
        <a:bodyPr/>
        <a:lstStyle/>
        <a:p>
          <a:endParaRPr lang="en-US"/>
        </a:p>
      </dgm:t>
    </dgm:pt>
    <dgm:pt modelId="{072758A6-6972-45DF-96CB-FA013D28BEA7}" type="pres">
      <dgm:prSet presAssocID="{1BE4A161-3B7F-4F9D-9C11-3F369B9806E3}" presName="sibTrans" presStyleCnt="0"/>
      <dgm:spPr/>
      <dgm:t>
        <a:bodyPr/>
        <a:lstStyle/>
        <a:p>
          <a:endParaRPr lang="en-US"/>
        </a:p>
      </dgm:t>
    </dgm:pt>
    <dgm:pt modelId="{EF739F3B-C227-45DF-8634-6B5297E22EE1}" type="pres">
      <dgm:prSet presAssocID="{E9E1A0CB-8FF1-4CBD-8671-BBF465347BD4}" presName="node" presStyleLbl="node1" presStyleIdx="4" presStyleCnt="7">
        <dgm:presLayoutVars>
          <dgm:bulletEnabled val="1"/>
        </dgm:presLayoutVars>
      </dgm:prSet>
      <dgm:spPr/>
      <dgm:t>
        <a:bodyPr/>
        <a:lstStyle/>
        <a:p>
          <a:endParaRPr lang="en-US"/>
        </a:p>
      </dgm:t>
    </dgm:pt>
    <dgm:pt modelId="{0ADA5863-4EF0-4270-A7DA-255573D32271}" type="pres">
      <dgm:prSet presAssocID="{B935FB89-E694-475F-90C2-BEC003DE8A20}" presName="sibTrans" presStyleCnt="0"/>
      <dgm:spPr/>
      <dgm:t>
        <a:bodyPr/>
        <a:lstStyle/>
        <a:p>
          <a:endParaRPr lang="en-US"/>
        </a:p>
      </dgm:t>
    </dgm:pt>
    <dgm:pt modelId="{CE9DA993-FA96-4898-B60C-094514B1A3FC}" type="pres">
      <dgm:prSet presAssocID="{AD50DB3E-B125-4A21-B2B1-12B19A490F6B}" presName="node" presStyleLbl="node1" presStyleIdx="5" presStyleCnt="7">
        <dgm:presLayoutVars>
          <dgm:bulletEnabled val="1"/>
        </dgm:presLayoutVars>
      </dgm:prSet>
      <dgm:spPr/>
      <dgm:t>
        <a:bodyPr/>
        <a:lstStyle/>
        <a:p>
          <a:endParaRPr lang="en-US"/>
        </a:p>
      </dgm:t>
    </dgm:pt>
    <dgm:pt modelId="{EA2E4D34-1E1F-4FFE-98D2-C2652DF87898}" type="pres">
      <dgm:prSet presAssocID="{CA3D551A-425D-456B-975B-844CDBACFB78}" presName="sibTrans" presStyleCnt="0"/>
      <dgm:spPr/>
      <dgm:t>
        <a:bodyPr/>
        <a:lstStyle/>
        <a:p>
          <a:endParaRPr lang="en-US"/>
        </a:p>
      </dgm:t>
    </dgm:pt>
    <dgm:pt modelId="{E107E603-BE60-4F7D-BDBD-A59097B049F7}" type="pres">
      <dgm:prSet presAssocID="{6050C41F-46F3-444E-A6CC-5C43F4B6EBE1}" presName="node" presStyleLbl="node1" presStyleIdx="6" presStyleCnt="7">
        <dgm:presLayoutVars>
          <dgm:bulletEnabled val="1"/>
        </dgm:presLayoutVars>
      </dgm:prSet>
      <dgm:spPr/>
      <dgm:t>
        <a:bodyPr/>
        <a:lstStyle/>
        <a:p>
          <a:endParaRPr lang="en-US"/>
        </a:p>
      </dgm:t>
    </dgm:pt>
  </dgm:ptLst>
  <dgm:cxnLst>
    <dgm:cxn modelId="{D2BA8C59-C620-4E20-904A-390E087D0C44}" type="presOf" srcId="{6050C41F-46F3-444E-A6CC-5C43F4B6EBE1}" destId="{E107E603-BE60-4F7D-BDBD-A59097B049F7}" srcOrd="0" destOrd="0" presId="urn:microsoft.com/office/officeart/2005/8/layout/default"/>
    <dgm:cxn modelId="{B1F8BEE9-D102-48CB-81B8-952B1540FCDE}" srcId="{9C26252F-7C0C-48AE-BEDD-99B091DCB79E}" destId="{6CDE956C-5158-4677-8709-CE4D941D95E9}" srcOrd="0" destOrd="0" parTransId="{E09936CC-3E76-493D-BF43-F2E084D72A63}" sibTransId="{B5514835-ACC7-43FF-92B3-A294F6FA5454}"/>
    <dgm:cxn modelId="{4933BD0C-EEF4-4CDE-8421-D6B79BED61A5}" type="presOf" srcId="{AD50DB3E-B125-4A21-B2B1-12B19A490F6B}" destId="{CE9DA993-FA96-4898-B60C-094514B1A3FC}" srcOrd="0" destOrd="0" presId="urn:microsoft.com/office/officeart/2005/8/layout/default"/>
    <dgm:cxn modelId="{5F5DEDBA-2170-4B0C-A781-7F9E56C55D3F}" srcId="{9C26252F-7C0C-48AE-BEDD-99B091DCB79E}" destId="{AD50DB3E-B125-4A21-B2B1-12B19A490F6B}" srcOrd="5" destOrd="0" parTransId="{2C8871B0-C599-497B-A1A4-5A8E23398155}" sibTransId="{CA3D551A-425D-456B-975B-844CDBACFB78}"/>
    <dgm:cxn modelId="{A56CD67E-8144-46AF-9184-105DC167ED60}" type="presOf" srcId="{6CDE956C-5158-4677-8709-CE4D941D95E9}" destId="{458577C4-703D-4368-B6D9-6A99859DA730}" srcOrd="0" destOrd="0" presId="urn:microsoft.com/office/officeart/2005/8/layout/default"/>
    <dgm:cxn modelId="{6436351F-ADBC-4C6D-BD57-AE77865D29C9}" srcId="{9C26252F-7C0C-48AE-BEDD-99B091DCB79E}" destId="{E9E1A0CB-8FF1-4CBD-8671-BBF465347BD4}" srcOrd="4" destOrd="0" parTransId="{60F8B549-E472-421F-A8AC-77DFB1C867F0}" sibTransId="{B935FB89-E694-475F-90C2-BEC003DE8A20}"/>
    <dgm:cxn modelId="{D170A401-B18E-4E6F-8F56-3007C6E85108}" type="presOf" srcId="{C1FD1B3F-D9B9-4E1B-AFE0-BA17EECAD875}" destId="{DC32F394-E3C8-478F-B4C5-2A70879D121E}" srcOrd="0" destOrd="0" presId="urn:microsoft.com/office/officeart/2005/8/layout/default"/>
    <dgm:cxn modelId="{5E15A7F2-CA9C-468A-89A2-026AB183A050}" srcId="{9C26252F-7C0C-48AE-BEDD-99B091DCB79E}" destId="{6050C41F-46F3-444E-A6CC-5C43F4B6EBE1}" srcOrd="6" destOrd="0" parTransId="{AECFBE12-0E23-4593-8DB1-1C54882A0489}" sibTransId="{C2352770-2D16-4504-B891-5A4A5CCF1ADB}"/>
    <dgm:cxn modelId="{5E1BFC53-903C-401A-A5EA-163A3256AED3}" srcId="{9C26252F-7C0C-48AE-BEDD-99B091DCB79E}" destId="{C1FD1B3F-D9B9-4E1B-AFE0-BA17EECAD875}" srcOrd="3" destOrd="0" parTransId="{5C1ACBBB-6C17-406E-8830-5B7577221E7F}" sibTransId="{1BE4A161-3B7F-4F9D-9C11-3F369B9806E3}"/>
    <dgm:cxn modelId="{E1E7CB7A-CF07-40AA-87A8-4154E8C2A1AE}" srcId="{9C26252F-7C0C-48AE-BEDD-99B091DCB79E}" destId="{3BB671E4-AFDB-414E-BCB1-AAD0A675617D}" srcOrd="1" destOrd="0" parTransId="{EE94CCA5-16C9-48C5-87EC-DB072777E25A}" sibTransId="{076F96BA-91C9-4F22-9390-1684946000D1}"/>
    <dgm:cxn modelId="{442CCA66-2704-4593-A705-69FDC164BC85}" type="presOf" srcId="{E9E1A0CB-8FF1-4CBD-8671-BBF465347BD4}" destId="{EF739F3B-C227-45DF-8634-6B5297E22EE1}" srcOrd="0" destOrd="0" presId="urn:microsoft.com/office/officeart/2005/8/layout/default"/>
    <dgm:cxn modelId="{3C6C1EB9-6E1B-44AF-B122-12DB5246B059}" srcId="{9C26252F-7C0C-48AE-BEDD-99B091DCB79E}" destId="{A09CC3E0-75FB-4026-902A-2EBF16C15311}" srcOrd="2" destOrd="0" parTransId="{74E95C0B-7DDE-407B-A23E-E6B0445D7AE3}" sibTransId="{EC76C033-7EF3-4A90-B7B1-F2E0364CD875}"/>
    <dgm:cxn modelId="{684A6804-FD36-40E1-9C75-96A9753B19B0}" type="presOf" srcId="{9C26252F-7C0C-48AE-BEDD-99B091DCB79E}" destId="{662C1DDD-AEB9-46B3-A407-0B45600C4923}" srcOrd="0" destOrd="0" presId="urn:microsoft.com/office/officeart/2005/8/layout/default"/>
    <dgm:cxn modelId="{0EB31E21-26CA-45CB-876E-083AEA285903}" type="presOf" srcId="{3BB671E4-AFDB-414E-BCB1-AAD0A675617D}" destId="{65C6DDB2-9EF4-4BDD-AFF7-F1844D2FB662}" srcOrd="0" destOrd="0" presId="urn:microsoft.com/office/officeart/2005/8/layout/default"/>
    <dgm:cxn modelId="{E714E1D1-4AB6-44C2-B373-3CAD454FF6EA}" type="presOf" srcId="{A09CC3E0-75FB-4026-902A-2EBF16C15311}" destId="{0A30FAAB-56D9-405A-9B5F-C83636146D1F}" srcOrd="0" destOrd="0" presId="urn:microsoft.com/office/officeart/2005/8/layout/default"/>
    <dgm:cxn modelId="{D21F7A01-5AE7-4C99-AB3F-A32C8B4F8D90}" type="presParOf" srcId="{662C1DDD-AEB9-46B3-A407-0B45600C4923}" destId="{458577C4-703D-4368-B6D9-6A99859DA730}" srcOrd="0" destOrd="0" presId="urn:microsoft.com/office/officeart/2005/8/layout/default"/>
    <dgm:cxn modelId="{8653A5B0-40B4-48E3-83D6-43EEA74EFB2C}" type="presParOf" srcId="{662C1DDD-AEB9-46B3-A407-0B45600C4923}" destId="{BC9B516C-1445-4C2D-981C-6CC0A78E18C3}" srcOrd="1" destOrd="0" presId="urn:microsoft.com/office/officeart/2005/8/layout/default"/>
    <dgm:cxn modelId="{47766D9A-AD15-4969-AC73-4916FEB7F581}" type="presParOf" srcId="{662C1DDD-AEB9-46B3-A407-0B45600C4923}" destId="{65C6DDB2-9EF4-4BDD-AFF7-F1844D2FB662}" srcOrd="2" destOrd="0" presId="urn:microsoft.com/office/officeart/2005/8/layout/default"/>
    <dgm:cxn modelId="{41DDDFF4-94A4-4CD1-9E1C-83577EBA2E96}" type="presParOf" srcId="{662C1DDD-AEB9-46B3-A407-0B45600C4923}" destId="{AF58297F-58C6-4FDE-9804-37BC115C308A}" srcOrd="3" destOrd="0" presId="urn:microsoft.com/office/officeart/2005/8/layout/default"/>
    <dgm:cxn modelId="{B41142EF-46C1-4FBF-BF7F-A15C916B266C}" type="presParOf" srcId="{662C1DDD-AEB9-46B3-A407-0B45600C4923}" destId="{0A30FAAB-56D9-405A-9B5F-C83636146D1F}" srcOrd="4" destOrd="0" presId="urn:microsoft.com/office/officeart/2005/8/layout/default"/>
    <dgm:cxn modelId="{A6117717-2CF4-4F15-A934-8D7E75546FAF}" type="presParOf" srcId="{662C1DDD-AEB9-46B3-A407-0B45600C4923}" destId="{B5F8D983-A1E5-4486-9F52-9E38F7DE1278}" srcOrd="5" destOrd="0" presId="urn:microsoft.com/office/officeart/2005/8/layout/default"/>
    <dgm:cxn modelId="{5A42B9A2-91F7-4FFF-9D2E-AB110C3C7233}" type="presParOf" srcId="{662C1DDD-AEB9-46B3-A407-0B45600C4923}" destId="{DC32F394-E3C8-478F-B4C5-2A70879D121E}" srcOrd="6" destOrd="0" presId="urn:microsoft.com/office/officeart/2005/8/layout/default"/>
    <dgm:cxn modelId="{CF398693-F50D-4D21-8AAD-E387D2A68BE2}" type="presParOf" srcId="{662C1DDD-AEB9-46B3-A407-0B45600C4923}" destId="{072758A6-6972-45DF-96CB-FA013D28BEA7}" srcOrd="7" destOrd="0" presId="urn:microsoft.com/office/officeart/2005/8/layout/default"/>
    <dgm:cxn modelId="{A1B91148-A87D-42FA-BBEC-9111B2E9546F}" type="presParOf" srcId="{662C1DDD-AEB9-46B3-A407-0B45600C4923}" destId="{EF739F3B-C227-45DF-8634-6B5297E22EE1}" srcOrd="8" destOrd="0" presId="urn:microsoft.com/office/officeart/2005/8/layout/default"/>
    <dgm:cxn modelId="{5AF8F162-A762-47F9-BE8C-20B2846F85BA}" type="presParOf" srcId="{662C1DDD-AEB9-46B3-A407-0B45600C4923}" destId="{0ADA5863-4EF0-4270-A7DA-255573D32271}" srcOrd="9" destOrd="0" presId="urn:microsoft.com/office/officeart/2005/8/layout/default"/>
    <dgm:cxn modelId="{09423DDC-0C0F-41D7-8613-DD2B1A74D3C9}" type="presParOf" srcId="{662C1DDD-AEB9-46B3-A407-0B45600C4923}" destId="{CE9DA993-FA96-4898-B60C-094514B1A3FC}" srcOrd="10" destOrd="0" presId="urn:microsoft.com/office/officeart/2005/8/layout/default"/>
    <dgm:cxn modelId="{60E52171-D27F-4883-B6FB-9AEF8DB5210E}" type="presParOf" srcId="{662C1DDD-AEB9-46B3-A407-0B45600C4923}" destId="{EA2E4D34-1E1F-4FFE-98D2-C2652DF87898}" srcOrd="11" destOrd="0" presId="urn:microsoft.com/office/officeart/2005/8/layout/default"/>
    <dgm:cxn modelId="{C95CD4EB-9393-4165-B4DA-93B0DE145641}" type="presParOf" srcId="{662C1DDD-AEB9-46B3-A407-0B45600C4923}" destId="{E107E603-BE60-4F7D-BDBD-A59097B049F7}"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091614-E122-4BBC-9644-9567EBDFC473}" type="doc">
      <dgm:prSet loTypeId="urn:microsoft.com/office/officeart/2005/8/layout/hChevron3" loCatId="process" qsTypeId="urn:microsoft.com/office/officeart/2005/8/quickstyle/simple2" qsCatId="simple" csTypeId="urn:microsoft.com/office/officeart/2005/8/colors/accent0_3" csCatId="mainScheme" phldr="1"/>
      <dgm:spPr/>
    </dgm:pt>
    <dgm:pt modelId="{D982382C-454F-4B59-B4D3-4F3F1018D138}">
      <dgm:prSet phldrT="[Text]"/>
      <dgm:spPr/>
      <dgm:t>
        <a:bodyPr/>
        <a:lstStyle/>
        <a:p>
          <a:r>
            <a:rPr lang="en-US" dirty="0" smtClean="0">
              <a:latin typeface="Arial" panose="020B0604020202020204" pitchFamily="34" charset="0"/>
              <a:cs typeface="Arial" panose="020B0604020202020204" pitchFamily="34" charset="0"/>
            </a:rPr>
            <a:t>July</a:t>
          </a:r>
          <a:endParaRPr lang="en-US" dirty="0">
            <a:latin typeface="Arial" panose="020B0604020202020204" pitchFamily="34" charset="0"/>
            <a:cs typeface="Arial" panose="020B0604020202020204" pitchFamily="34" charset="0"/>
          </a:endParaRPr>
        </a:p>
      </dgm:t>
    </dgm:pt>
    <dgm:pt modelId="{C3F4BB29-ABDE-4EFA-81A1-D01FDDF2536B}" type="parTrans" cxnId="{DF467FC6-89AC-4822-BB27-959C89F517A0}">
      <dgm:prSet/>
      <dgm:spPr/>
      <dgm:t>
        <a:bodyPr/>
        <a:lstStyle/>
        <a:p>
          <a:endParaRPr lang="en-US"/>
        </a:p>
      </dgm:t>
    </dgm:pt>
    <dgm:pt modelId="{613ED5E7-5509-4416-9DFE-301C709F28A2}" type="sibTrans" cxnId="{DF467FC6-89AC-4822-BB27-959C89F517A0}">
      <dgm:prSet/>
      <dgm:spPr/>
      <dgm:t>
        <a:bodyPr/>
        <a:lstStyle/>
        <a:p>
          <a:endParaRPr lang="en-US"/>
        </a:p>
      </dgm:t>
    </dgm:pt>
    <dgm:pt modelId="{9C2603F2-8282-4C82-B384-40155B82BAF9}">
      <dgm:prSet phldrT="[Text]"/>
      <dgm:spPr/>
      <dgm:t>
        <a:bodyPr/>
        <a:lstStyle/>
        <a:p>
          <a:r>
            <a:rPr lang="en-US" dirty="0" smtClean="0">
              <a:latin typeface="Arial" panose="020B0604020202020204" pitchFamily="34" charset="0"/>
              <a:cs typeface="Arial" panose="020B0604020202020204" pitchFamily="34" charset="0"/>
            </a:rPr>
            <a:t>August</a:t>
          </a:r>
          <a:endParaRPr lang="en-US" dirty="0">
            <a:latin typeface="Arial" panose="020B0604020202020204" pitchFamily="34" charset="0"/>
            <a:cs typeface="Arial" panose="020B0604020202020204" pitchFamily="34" charset="0"/>
          </a:endParaRPr>
        </a:p>
      </dgm:t>
    </dgm:pt>
    <dgm:pt modelId="{E6CA239A-6E18-4E22-A926-B688AD0FC3B8}" type="parTrans" cxnId="{1BB1E6E2-7074-40C6-8F28-3079197D56F3}">
      <dgm:prSet/>
      <dgm:spPr/>
      <dgm:t>
        <a:bodyPr/>
        <a:lstStyle/>
        <a:p>
          <a:endParaRPr lang="en-US"/>
        </a:p>
      </dgm:t>
    </dgm:pt>
    <dgm:pt modelId="{8C8B0417-2763-42FD-B7AE-D38578978941}" type="sibTrans" cxnId="{1BB1E6E2-7074-40C6-8F28-3079197D56F3}">
      <dgm:prSet/>
      <dgm:spPr/>
      <dgm:t>
        <a:bodyPr/>
        <a:lstStyle/>
        <a:p>
          <a:endParaRPr lang="en-US"/>
        </a:p>
      </dgm:t>
    </dgm:pt>
    <dgm:pt modelId="{DD952E83-E132-4DF1-A2FE-628FE5628085}">
      <dgm:prSet phldrT="[Text]"/>
      <dgm:spPr/>
      <dgm:t>
        <a:bodyPr/>
        <a:lstStyle/>
        <a:p>
          <a:r>
            <a:rPr lang="en-US" dirty="0" smtClean="0">
              <a:latin typeface="Arial" panose="020B0604020202020204" pitchFamily="34" charset="0"/>
              <a:cs typeface="Arial" panose="020B0604020202020204" pitchFamily="34" charset="0"/>
            </a:rPr>
            <a:t>September</a:t>
          </a:r>
          <a:endParaRPr lang="en-US" dirty="0">
            <a:latin typeface="Arial" panose="020B0604020202020204" pitchFamily="34" charset="0"/>
            <a:cs typeface="Arial" panose="020B0604020202020204" pitchFamily="34" charset="0"/>
          </a:endParaRPr>
        </a:p>
      </dgm:t>
    </dgm:pt>
    <dgm:pt modelId="{40847AD1-920E-453E-92C5-790A57E07C1E}" type="parTrans" cxnId="{C4371944-947D-4145-AA2A-75427917D5F7}">
      <dgm:prSet/>
      <dgm:spPr/>
      <dgm:t>
        <a:bodyPr/>
        <a:lstStyle/>
        <a:p>
          <a:endParaRPr lang="en-US"/>
        </a:p>
      </dgm:t>
    </dgm:pt>
    <dgm:pt modelId="{7F58B28D-7A8B-4935-8E4F-43FAB411109C}" type="sibTrans" cxnId="{C4371944-947D-4145-AA2A-75427917D5F7}">
      <dgm:prSet/>
      <dgm:spPr/>
      <dgm:t>
        <a:bodyPr/>
        <a:lstStyle/>
        <a:p>
          <a:endParaRPr lang="en-US"/>
        </a:p>
      </dgm:t>
    </dgm:pt>
    <dgm:pt modelId="{93CBB70E-4C9F-421C-B8AF-535971416B8B}">
      <dgm:prSet/>
      <dgm:spPr/>
      <dgm:t>
        <a:bodyPr/>
        <a:lstStyle/>
        <a:p>
          <a:r>
            <a:rPr lang="en-US" dirty="0" smtClean="0">
              <a:latin typeface="Arial" panose="020B0604020202020204" pitchFamily="34" charset="0"/>
              <a:cs typeface="Arial" panose="020B0604020202020204" pitchFamily="34" charset="0"/>
            </a:rPr>
            <a:t>October</a:t>
          </a:r>
          <a:endParaRPr lang="en-US" dirty="0">
            <a:latin typeface="Arial" panose="020B0604020202020204" pitchFamily="34" charset="0"/>
            <a:cs typeface="Arial" panose="020B0604020202020204" pitchFamily="34" charset="0"/>
          </a:endParaRPr>
        </a:p>
      </dgm:t>
    </dgm:pt>
    <dgm:pt modelId="{18EEE6FC-76C3-459B-B42E-F4353235CEB9}" type="parTrans" cxnId="{1A7F7B22-8C09-4292-88E4-06E9F1EB2B5F}">
      <dgm:prSet/>
      <dgm:spPr/>
      <dgm:t>
        <a:bodyPr/>
        <a:lstStyle/>
        <a:p>
          <a:endParaRPr lang="en-US"/>
        </a:p>
      </dgm:t>
    </dgm:pt>
    <dgm:pt modelId="{72D45941-20D1-4126-B271-BBF29BE99AF4}" type="sibTrans" cxnId="{1A7F7B22-8C09-4292-88E4-06E9F1EB2B5F}">
      <dgm:prSet/>
      <dgm:spPr/>
      <dgm:t>
        <a:bodyPr/>
        <a:lstStyle/>
        <a:p>
          <a:endParaRPr lang="en-US"/>
        </a:p>
      </dgm:t>
    </dgm:pt>
    <dgm:pt modelId="{00139078-C37D-4741-91CC-82697E625EA1}">
      <dgm:prSet/>
      <dgm:spPr/>
      <dgm:t>
        <a:bodyPr/>
        <a:lstStyle/>
        <a:p>
          <a:r>
            <a:rPr lang="en-US" dirty="0" smtClean="0">
              <a:latin typeface="Arial" panose="020B0604020202020204" pitchFamily="34" charset="0"/>
              <a:cs typeface="Arial" panose="020B0604020202020204" pitchFamily="34" charset="0"/>
            </a:rPr>
            <a:t>November</a:t>
          </a:r>
          <a:endParaRPr lang="en-US" dirty="0">
            <a:latin typeface="Arial" panose="020B0604020202020204" pitchFamily="34" charset="0"/>
            <a:cs typeface="Arial" panose="020B0604020202020204" pitchFamily="34" charset="0"/>
          </a:endParaRPr>
        </a:p>
      </dgm:t>
    </dgm:pt>
    <dgm:pt modelId="{774B5432-EFDD-49F6-B73B-598547B4570E}" type="parTrans" cxnId="{7FC8083F-03E4-4E3D-B051-B99811768B70}">
      <dgm:prSet/>
      <dgm:spPr/>
      <dgm:t>
        <a:bodyPr/>
        <a:lstStyle/>
        <a:p>
          <a:endParaRPr lang="en-US"/>
        </a:p>
      </dgm:t>
    </dgm:pt>
    <dgm:pt modelId="{FFA28070-6DB0-45F8-A94E-A99B718604B4}" type="sibTrans" cxnId="{7FC8083F-03E4-4E3D-B051-B99811768B70}">
      <dgm:prSet/>
      <dgm:spPr/>
      <dgm:t>
        <a:bodyPr/>
        <a:lstStyle/>
        <a:p>
          <a:endParaRPr lang="en-US"/>
        </a:p>
      </dgm:t>
    </dgm:pt>
    <dgm:pt modelId="{2F09110C-6024-4408-B0BE-BA4AB889F698}" type="pres">
      <dgm:prSet presAssocID="{D0091614-E122-4BBC-9644-9567EBDFC473}" presName="Name0" presStyleCnt="0">
        <dgm:presLayoutVars>
          <dgm:dir/>
          <dgm:resizeHandles val="exact"/>
        </dgm:presLayoutVars>
      </dgm:prSet>
      <dgm:spPr/>
    </dgm:pt>
    <dgm:pt modelId="{E60BECC0-D35D-4A89-B23B-258DC7297AC3}" type="pres">
      <dgm:prSet presAssocID="{D982382C-454F-4B59-B4D3-4F3F1018D138}" presName="parTxOnly" presStyleLbl="node1" presStyleIdx="0" presStyleCnt="5">
        <dgm:presLayoutVars>
          <dgm:bulletEnabled val="1"/>
        </dgm:presLayoutVars>
      </dgm:prSet>
      <dgm:spPr/>
      <dgm:t>
        <a:bodyPr/>
        <a:lstStyle/>
        <a:p>
          <a:endParaRPr lang="en-US"/>
        </a:p>
      </dgm:t>
    </dgm:pt>
    <dgm:pt modelId="{EDC7A3E1-618A-4AA9-A685-F12F2150E0B3}" type="pres">
      <dgm:prSet presAssocID="{613ED5E7-5509-4416-9DFE-301C709F28A2}" presName="parSpace" presStyleCnt="0"/>
      <dgm:spPr/>
    </dgm:pt>
    <dgm:pt modelId="{A8654CCD-ADBE-4FC7-AF7E-6B743DC3F982}" type="pres">
      <dgm:prSet presAssocID="{9C2603F2-8282-4C82-B384-40155B82BAF9}" presName="parTxOnly" presStyleLbl="node1" presStyleIdx="1" presStyleCnt="5">
        <dgm:presLayoutVars>
          <dgm:bulletEnabled val="1"/>
        </dgm:presLayoutVars>
      </dgm:prSet>
      <dgm:spPr/>
      <dgm:t>
        <a:bodyPr/>
        <a:lstStyle/>
        <a:p>
          <a:endParaRPr lang="en-US"/>
        </a:p>
      </dgm:t>
    </dgm:pt>
    <dgm:pt modelId="{4FEEDF13-188A-48B2-9760-D94C1DAB0768}" type="pres">
      <dgm:prSet presAssocID="{8C8B0417-2763-42FD-B7AE-D38578978941}" presName="parSpace" presStyleCnt="0"/>
      <dgm:spPr/>
    </dgm:pt>
    <dgm:pt modelId="{FAB2C03E-3F8A-4EFF-AACA-F91EC047BEB8}" type="pres">
      <dgm:prSet presAssocID="{DD952E83-E132-4DF1-A2FE-628FE5628085}" presName="parTxOnly" presStyleLbl="node1" presStyleIdx="2" presStyleCnt="5">
        <dgm:presLayoutVars>
          <dgm:bulletEnabled val="1"/>
        </dgm:presLayoutVars>
      </dgm:prSet>
      <dgm:spPr/>
      <dgm:t>
        <a:bodyPr/>
        <a:lstStyle/>
        <a:p>
          <a:endParaRPr lang="en-US"/>
        </a:p>
      </dgm:t>
    </dgm:pt>
    <dgm:pt modelId="{F8C9B2B5-3F91-44D2-8F9C-BD4ED1014867}" type="pres">
      <dgm:prSet presAssocID="{7F58B28D-7A8B-4935-8E4F-43FAB411109C}" presName="parSpace" presStyleCnt="0"/>
      <dgm:spPr/>
    </dgm:pt>
    <dgm:pt modelId="{CEE2B7E1-F1A6-4542-87D4-EBBB64F62E30}" type="pres">
      <dgm:prSet presAssocID="{93CBB70E-4C9F-421C-B8AF-535971416B8B}" presName="parTxOnly" presStyleLbl="node1" presStyleIdx="3" presStyleCnt="5">
        <dgm:presLayoutVars>
          <dgm:bulletEnabled val="1"/>
        </dgm:presLayoutVars>
      </dgm:prSet>
      <dgm:spPr/>
      <dgm:t>
        <a:bodyPr/>
        <a:lstStyle/>
        <a:p>
          <a:endParaRPr lang="en-US"/>
        </a:p>
      </dgm:t>
    </dgm:pt>
    <dgm:pt modelId="{E6DBC39E-4A6C-47CC-B98E-69158A7FE23A}" type="pres">
      <dgm:prSet presAssocID="{72D45941-20D1-4126-B271-BBF29BE99AF4}" presName="parSpace" presStyleCnt="0"/>
      <dgm:spPr/>
    </dgm:pt>
    <dgm:pt modelId="{BD947667-3CE9-4E28-BBBC-57A147A45B8E}" type="pres">
      <dgm:prSet presAssocID="{00139078-C37D-4741-91CC-82697E625EA1}" presName="parTxOnly" presStyleLbl="node1" presStyleIdx="4" presStyleCnt="5">
        <dgm:presLayoutVars>
          <dgm:bulletEnabled val="1"/>
        </dgm:presLayoutVars>
      </dgm:prSet>
      <dgm:spPr/>
      <dgm:t>
        <a:bodyPr/>
        <a:lstStyle/>
        <a:p>
          <a:endParaRPr lang="en-US"/>
        </a:p>
      </dgm:t>
    </dgm:pt>
  </dgm:ptLst>
  <dgm:cxnLst>
    <dgm:cxn modelId="{1BB1E6E2-7074-40C6-8F28-3079197D56F3}" srcId="{D0091614-E122-4BBC-9644-9567EBDFC473}" destId="{9C2603F2-8282-4C82-B384-40155B82BAF9}" srcOrd="1" destOrd="0" parTransId="{E6CA239A-6E18-4E22-A926-B688AD0FC3B8}" sibTransId="{8C8B0417-2763-42FD-B7AE-D38578978941}"/>
    <dgm:cxn modelId="{CEB18125-9227-4AE7-B7E7-F33DFBC24C62}" type="presOf" srcId="{93CBB70E-4C9F-421C-B8AF-535971416B8B}" destId="{CEE2B7E1-F1A6-4542-87D4-EBBB64F62E30}" srcOrd="0" destOrd="0" presId="urn:microsoft.com/office/officeart/2005/8/layout/hChevron3"/>
    <dgm:cxn modelId="{09AB79E9-88DC-4B48-811D-AB4018330188}" type="presOf" srcId="{9C2603F2-8282-4C82-B384-40155B82BAF9}" destId="{A8654CCD-ADBE-4FC7-AF7E-6B743DC3F982}" srcOrd="0" destOrd="0" presId="urn:microsoft.com/office/officeart/2005/8/layout/hChevron3"/>
    <dgm:cxn modelId="{1A7F7B22-8C09-4292-88E4-06E9F1EB2B5F}" srcId="{D0091614-E122-4BBC-9644-9567EBDFC473}" destId="{93CBB70E-4C9F-421C-B8AF-535971416B8B}" srcOrd="3" destOrd="0" parTransId="{18EEE6FC-76C3-459B-B42E-F4353235CEB9}" sibTransId="{72D45941-20D1-4126-B271-BBF29BE99AF4}"/>
    <dgm:cxn modelId="{C4371944-947D-4145-AA2A-75427917D5F7}" srcId="{D0091614-E122-4BBC-9644-9567EBDFC473}" destId="{DD952E83-E132-4DF1-A2FE-628FE5628085}" srcOrd="2" destOrd="0" parTransId="{40847AD1-920E-453E-92C5-790A57E07C1E}" sibTransId="{7F58B28D-7A8B-4935-8E4F-43FAB411109C}"/>
    <dgm:cxn modelId="{7FC8083F-03E4-4E3D-B051-B99811768B70}" srcId="{D0091614-E122-4BBC-9644-9567EBDFC473}" destId="{00139078-C37D-4741-91CC-82697E625EA1}" srcOrd="4" destOrd="0" parTransId="{774B5432-EFDD-49F6-B73B-598547B4570E}" sibTransId="{FFA28070-6DB0-45F8-A94E-A99B718604B4}"/>
    <dgm:cxn modelId="{024615AE-BABF-4390-8877-3EB4AF7C7CB7}" type="presOf" srcId="{D982382C-454F-4B59-B4D3-4F3F1018D138}" destId="{E60BECC0-D35D-4A89-B23B-258DC7297AC3}" srcOrd="0" destOrd="0" presId="urn:microsoft.com/office/officeart/2005/8/layout/hChevron3"/>
    <dgm:cxn modelId="{35E73997-E160-401E-AD27-07904F982195}" type="presOf" srcId="{D0091614-E122-4BBC-9644-9567EBDFC473}" destId="{2F09110C-6024-4408-B0BE-BA4AB889F698}" srcOrd="0" destOrd="0" presId="urn:microsoft.com/office/officeart/2005/8/layout/hChevron3"/>
    <dgm:cxn modelId="{DF467FC6-89AC-4822-BB27-959C89F517A0}" srcId="{D0091614-E122-4BBC-9644-9567EBDFC473}" destId="{D982382C-454F-4B59-B4D3-4F3F1018D138}" srcOrd="0" destOrd="0" parTransId="{C3F4BB29-ABDE-4EFA-81A1-D01FDDF2536B}" sibTransId="{613ED5E7-5509-4416-9DFE-301C709F28A2}"/>
    <dgm:cxn modelId="{28D916D7-3EAA-460F-B121-052CE6431BF4}" type="presOf" srcId="{00139078-C37D-4741-91CC-82697E625EA1}" destId="{BD947667-3CE9-4E28-BBBC-57A147A45B8E}" srcOrd="0" destOrd="0" presId="urn:microsoft.com/office/officeart/2005/8/layout/hChevron3"/>
    <dgm:cxn modelId="{1CFCF4DA-C8F2-40B2-B2DC-C1D5062F6618}" type="presOf" srcId="{DD952E83-E132-4DF1-A2FE-628FE5628085}" destId="{FAB2C03E-3F8A-4EFF-AACA-F91EC047BEB8}" srcOrd="0" destOrd="0" presId="urn:microsoft.com/office/officeart/2005/8/layout/hChevron3"/>
    <dgm:cxn modelId="{EE1E622F-70F1-420C-A994-1E8A4E9382A3}" type="presParOf" srcId="{2F09110C-6024-4408-B0BE-BA4AB889F698}" destId="{E60BECC0-D35D-4A89-B23B-258DC7297AC3}" srcOrd="0" destOrd="0" presId="urn:microsoft.com/office/officeart/2005/8/layout/hChevron3"/>
    <dgm:cxn modelId="{6F55AD3D-4485-4474-A0DF-0AD31AB488E2}" type="presParOf" srcId="{2F09110C-6024-4408-B0BE-BA4AB889F698}" destId="{EDC7A3E1-618A-4AA9-A685-F12F2150E0B3}" srcOrd="1" destOrd="0" presId="urn:microsoft.com/office/officeart/2005/8/layout/hChevron3"/>
    <dgm:cxn modelId="{D46C99EE-9C4E-49E0-B601-1839134C297A}" type="presParOf" srcId="{2F09110C-6024-4408-B0BE-BA4AB889F698}" destId="{A8654CCD-ADBE-4FC7-AF7E-6B743DC3F982}" srcOrd="2" destOrd="0" presId="urn:microsoft.com/office/officeart/2005/8/layout/hChevron3"/>
    <dgm:cxn modelId="{C68AD1CD-AC08-4EE2-AAD4-6D5E5C081F48}" type="presParOf" srcId="{2F09110C-6024-4408-B0BE-BA4AB889F698}" destId="{4FEEDF13-188A-48B2-9760-D94C1DAB0768}" srcOrd="3" destOrd="0" presId="urn:microsoft.com/office/officeart/2005/8/layout/hChevron3"/>
    <dgm:cxn modelId="{380A202C-2591-4069-B4E6-8B105487CC66}" type="presParOf" srcId="{2F09110C-6024-4408-B0BE-BA4AB889F698}" destId="{FAB2C03E-3F8A-4EFF-AACA-F91EC047BEB8}" srcOrd="4" destOrd="0" presId="urn:microsoft.com/office/officeart/2005/8/layout/hChevron3"/>
    <dgm:cxn modelId="{3D138673-5C5C-44D9-98DC-689549FF58ED}" type="presParOf" srcId="{2F09110C-6024-4408-B0BE-BA4AB889F698}" destId="{F8C9B2B5-3F91-44D2-8F9C-BD4ED1014867}" srcOrd="5" destOrd="0" presId="urn:microsoft.com/office/officeart/2005/8/layout/hChevron3"/>
    <dgm:cxn modelId="{70C4AF1B-38D8-4DF7-A442-814F063851D9}" type="presParOf" srcId="{2F09110C-6024-4408-B0BE-BA4AB889F698}" destId="{CEE2B7E1-F1A6-4542-87D4-EBBB64F62E30}" srcOrd="6" destOrd="0" presId="urn:microsoft.com/office/officeart/2005/8/layout/hChevron3"/>
    <dgm:cxn modelId="{D672EBF9-FBCA-428E-BF36-82AA12B526EA}" type="presParOf" srcId="{2F09110C-6024-4408-B0BE-BA4AB889F698}" destId="{E6DBC39E-4A6C-47CC-B98E-69158A7FE23A}" srcOrd="7" destOrd="0" presId="urn:microsoft.com/office/officeart/2005/8/layout/hChevron3"/>
    <dgm:cxn modelId="{86F4E496-8FFE-4D7A-B02F-4451B6D57C0F}" type="presParOf" srcId="{2F09110C-6024-4408-B0BE-BA4AB889F698}" destId="{BD947667-3CE9-4E28-BBBC-57A147A45B8E}"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97D91-74A1-4F5B-8E69-DBD610F4DBD2}">
      <dsp:nvSpPr>
        <dsp:cNvPr id="0" name=""/>
        <dsp:cNvSpPr/>
      </dsp:nvSpPr>
      <dsp:spPr>
        <a:xfrm>
          <a:off x="912631" y="382"/>
          <a:ext cx="1331458" cy="1331458"/>
        </a:xfrm>
        <a:prstGeom prst="ellipse">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Engineering</a:t>
          </a:r>
          <a:endParaRPr lang="en-US" sz="1200" kern="1200" dirty="0">
            <a:latin typeface="Arial" panose="020B0604020202020204" pitchFamily="34" charset="0"/>
            <a:cs typeface="Arial" panose="020B0604020202020204" pitchFamily="34" charset="0"/>
          </a:endParaRPr>
        </a:p>
      </dsp:txBody>
      <dsp:txXfrm>
        <a:off x="1107619" y="195370"/>
        <a:ext cx="941482" cy="941482"/>
      </dsp:txXfrm>
    </dsp:sp>
    <dsp:sp modelId="{EE015AB1-C84D-4BC5-AC61-2FDA6710AC13}">
      <dsp:nvSpPr>
        <dsp:cNvPr id="0" name=""/>
        <dsp:cNvSpPr/>
      </dsp:nvSpPr>
      <dsp:spPr>
        <a:xfrm>
          <a:off x="1192237" y="1439955"/>
          <a:ext cx="772246" cy="772246"/>
        </a:xfrm>
        <a:prstGeom prst="mathPlus">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latin typeface="Arial" panose="020B0604020202020204" pitchFamily="34" charset="0"/>
            <a:cs typeface="Arial" panose="020B0604020202020204" pitchFamily="34" charset="0"/>
          </a:endParaRPr>
        </a:p>
      </dsp:txBody>
      <dsp:txXfrm>
        <a:off x="1294598" y="1735262"/>
        <a:ext cx="567524" cy="181632"/>
      </dsp:txXfrm>
    </dsp:sp>
    <dsp:sp modelId="{B8475094-14C6-452F-B239-DA365DC0E810}">
      <dsp:nvSpPr>
        <dsp:cNvPr id="0" name=""/>
        <dsp:cNvSpPr/>
      </dsp:nvSpPr>
      <dsp:spPr>
        <a:xfrm>
          <a:off x="912631" y="2320316"/>
          <a:ext cx="1331458" cy="1331458"/>
        </a:xfrm>
        <a:prstGeom prst="ellipse">
          <a:avLst/>
        </a:prstGeom>
        <a:solidFill>
          <a:schemeClr val="accent2">
            <a:shade val="50000"/>
            <a:hueOff val="-27656"/>
            <a:satOff val="-5606"/>
            <a:lumOff val="308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Management</a:t>
          </a:r>
          <a:endParaRPr lang="en-US" sz="1200" kern="1200" dirty="0">
            <a:latin typeface="Arial" panose="020B0604020202020204" pitchFamily="34" charset="0"/>
            <a:cs typeface="Arial" panose="020B0604020202020204" pitchFamily="34" charset="0"/>
          </a:endParaRPr>
        </a:p>
      </dsp:txBody>
      <dsp:txXfrm>
        <a:off x="1107619" y="2515304"/>
        <a:ext cx="941482" cy="941482"/>
      </dsp:txXfrm>
    </dsp:sp>
    <dsp:sp modelId="{1FE85088-2330-40B5-8782-80DB18ABB143}">
      <dsp:nvSpPr>
        <dsp:cNvPr id="0" name=""/>
        <dsp:cNvSpPr/>
      </dsp:nvSpPr>
      <dsp:spPr>
        <a:xfrm>
          <a:off x="2443808" y="1578427"/>
          <a:ext cx="423403" cy="495302"/>
        </a:xfrm>
        <a:prstGeom prst="rightArrow">
          <a:avLst>
            <a:gd name="adj1" fmla="val 60000"/>
            <a:gd name="adj2" fmla="val 50000"/>
          </a:avLst>
        </a:prstGeom>
        <a:solidFill>
          <a:schemeClr val="accent2">
            <a:shade val="90000"/>
            <a:hueOff val="-41001"/>
            <a:satOff val="-6944"/>
            <a:lumOff val="3211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latin typeface="Arial" panose="020B0604020202020204" pitchFamily="34" charset="0"/>
            <a:cs typeface="Arial" panose="020B0604020202020204" pitchFamily="34" charset="0"/>
          </a:endParaRPr>
        </a:p>
      </dsp:txBody>
      <dsp:txXfrm>
        <a:off x="2443808" y="1677487"/>
        <a:ext cx="296382" cy="297182"/>
      </dsp:txXfrm>
    </dsp:sp>
    <dsp:sp modelId="{08E0F4CD-BF08-4547-85ED-D090F10F52A7}">
      <dsp:nvSpPr>
        <dsp:cNvPr id="0" name=""/>
        <dsp:cNvSpPr/>
      </dsp:nvSpPr>
      <dsp:spPr>
        <a:xfrm>
          <a:off x="3042965" y="494620"/>
          <a:ext cx="2662917" cy="2662917"/>
        </a:xfrm>
        <a:prstGeom prst="ellipse">
          <a:avLst/>
        </a:prstGeom>
        <a:solidFill>
          <a:schemeClr val="accent2">
            <a:shade val="50000"/>
            <a:hueOff val="-27656"/>
            <a:satOff val="-5606"/>
            <a:lumOff val="308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Engineering Management </a:t>
          </a:r>
          <a:endParaRPr lang="en-US" sz="2400" kern="1200" dirty="0">
            <a:latin typeface="Arial" panose="020B0604020202020204" pitchFamily="34" charset="0"/>
            <a:cs typeface="Arial" panose="020B0604020202020204" pitchFamily="34" charset="0"/>
          </a:endParaRPr>
        </a:p>
      </dsp:txBody>
      <dsp:txXfrm>
        <a:off x="3432940" y="884595"/>
        <a:ext cx="1882967" cy="1882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C2E33-5DB9-499F-A78D-8996BB2EC363}">
      <dsp:nvSpPr>
        <dsp:cNvPr id="0" name=""/>
        <dsp:cNvSpPr/>
      </dsp:nvSpPr>
      <dsp:spPr>
        <a:xfrm>
          <a:off x="916483" y="1984"/>
          <a:ext cx="2030015" cy="1218009"/>
        </a:xfrm>
        <a:prstGeom prst="rect">
          <a:avLst/>
        </a:prstGeom>
        <a:solidFill>
          <a:schemeClr val="accent2">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0" kern="1200" dirty="0" smtClean="0">
              <a:latin typeface="Arial" panose="020B0604020202020204" pitchFamily="34" charset="0"/>
              <a:cs typeface="Arial" panose="020B0604020202020204" pitchFamily="34" charset="0"/>
            </a:rPr>
            <a:t>Access to world-class engineering and business programs</a:t>
          </a:r>
          <a:endParaRPr lang="en-US" sz="1900" b="0" kern="1200" dirty="0">
            <a:latin typeface="Arial" panose="020B0604020202020204" pitchFamily="34" charset="0"/>
            <a:cs typeface="Arial" panose="020B0604020202020204" pitchFamily="34" charset="0"/>
          </a:endParaRPr>
        </a:p>
      </dsp:txBody>
      <dsp:txXfrm>
        <a:off x="916483" y="1984"/>
        <a:ext cx="2030015" cy="1218009"/>
      </dsp:txXfrm>
    </dsp:sp>
    <dsp:sp modelId="{FE7222BE-EAC1-4E3B-B233-1DE68DA681D5}">
      <dsp:nvSpPr>
        <dsp:cNvPr id="0" name=""/>
        <dsp:cNvSpPr/>
      </dsp:nvSpPr>
      <dsp:spPr>
        <a:xfrm>
          <a:off x="3149500" y="1984"/>
          <a:ext cx="2030015" cy="1218009"/>
        </a:xfrm>
        <a:prstGeom prst="rect">
          <a:avLst/>
        </a:prstGeom>
        <a:solidFill>
          <a:schemeClr val="accent2">
            <a:alpha val="90000"/>
            <a:hueOff val="0"/>
            <a:satOff val="0"/>
            <a:lumOff val="0"/>
            <a:alphaOff val="-8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0" kern="1200" dirty="0" smtClean="0">
              <a:latin typeface="Arial" panose="020B0604020202020204" pitchFamily="34" charset="0"/>
              <a:cs typeface="Arial" panose="020B0604020202020204" pitchFamily="34" charset="0"/>
            </a:rPr>
            <a:t>94% job placement rate within 3 months of graduation</a:t>
          </a:r>
          <a:endParaRPr lang="en-US" sz="1900" b="0" kern="1200" dirty="0">
            <a:latin typeface="Arial" panose="020B0604020202020204" pitchFamily="34" charset="0"/>
            <a:cs typeface="Arial" panose="020B0604020202020204" pitchFamily="34" charset="0"/>
          </a:endParaRPr>
        </a:p>
      </dsp:txBody>
      <dsp:txXfrm>
        <a:off x="3149500" y="1984"/>
        <a:ext cx="2030015" cy="1218009"/>
      </dsp:txXfrm>
    </dsp:sp>
    <dsp:sp modelId="{3D34D202-A7BC-433A-B176-AB520DA41B13}">
      <dsp:nvSpPr>
        <dsp:cNvPr id="0" name=""/>
        <dsp:cNvSpPr/>
      </dsp:nvSpPr>
      <dsp:spPr>
        <a:xfrm>
          <a:off x="916483" y="1422995"/>
          <a:ext cx="2030015" cy="1218009"/>
        </a:xfrm>
        <a:prstGeom prst="rect">
          <a:avLst/>
        </a:prstGeom>
        <a:solidFill>
          <a:schemeClr val="accent2">
            <a:alpha val="90000"/>
            <a:hueOff val="0"/>
            <a:satOff val="0"/>
            <a:lumOff val="0"/>
            <a:alphaOff val="-16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0" kern="1200" dirty="0" smtClean="0">
              <a:latin typeface="Arial" panose="020B0604020202020204" pitchFamily="34" charset="0"/>
              <a:cs typeface="Arial" panose="020B0604020202020204" pitchFamily="34" charset="0"/>
            </a:rPr>
            <a:t>Flexibility</a:t>
          </a:r>
          <a:endParaRPr lang="en-US" sz="1900" b="0" kern="1200" dirty="0">
            <a:latin typeface="Arial" panose="020B0604020202020204" pitchFamily="34" charset="0"/>
            <a:cs typeface="Arial" panose="020B0604020202020204" pitchFamily="34" charset="0"/>
          </a:endParaRPr>
        </a:p>
      </dsp:txBody>
      <dsp:txXfrm>
        <a:off x="916483" y="1422995"/>
        <a:ext cx="2030015" cy="1218009"/>
      </dsp:txXfrm>
    </dsp:sp>
    <dsp:sp modelId="{266B4AD3-446D-46DD-BABC-95FF24337B0A}">
      <dsp:nvSpPr>
        <dsp:cNvPr id="0" name=""/>
        <dsp:cNvSpPr/>
      </dsp:nvSpPr>
      <dsp:spPr>
        <a:xfrm>
          <a:off x="3149500" y="1422995"/>
          <a:ext cx="2030015" cy="1218009"/>
        </a:xfrm>
        <a:prstGeom prst="rect">
          <a:avLst/>
        </a:prstGeom>
        <a:solidFill>
          <a:schemeClr val="accent2">
            <a:alpha val="90000"/>
            <a:hueOff val="0"/>
            <a:satOff val="0"/>
            <a:lumOff val="0"/>
            <a:alphaOff val="-24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Arial" panose="020B0604020202020204" pitchFamily="34" charset="0"/>
              <a:cs typeface="Arial" panose="020B0604020202020204" pitchFamily="34" charset="0"/>
            </a:rPr>
            <a:t>Partnerships with industry</a:t>
          </a:r>
          <a:endParaRPr lang="en-US" sz="1900" kern="1200" dirty="0">
            <a:latin typeface="Arial" panose="020B0604020202020204" pitchFamily="34" charset="0"/>
            <a:cs typeface="Arial" panose="020B0604020202020204" pitchFamily="34" charset="0"/>
          </a:endParaRPr>
        </a:p>
      </dsp:txBody>
      <dsp:txXfrm>
        <a:off x="3149500" y="1422995"/>
        <a:ext cx="2030015" cy="1218009"/>
      </dsp:txXfrm>
    </dsp:sp>
    <dsp:sp modelId="{17517D01-FD16-4C23-AAE4-BDFBD64F0572}">
      <dsp:nvSpPr>
        <dsp:cNvPr id="0" name=""/>
        <dsp:cNvSpPr/>
      </dsp:nvSpPr>
      <dsp:spPr>
        <a:xfrm>
          <a:off x="916483" y="2844006"/>
          <a:ext cx="2030015" cy="1218009"/>
        </a:xfrm>
        <a:prstGeom prst="rect">
          <a:avLst/>
        </a:prstGeom>
        <a:solidFill>
          <a:schemeClr val="accent2">
            <a:alpha val="90000"/>
            <a:hueOff val="0"/>
            <a:satOff val="0"/>
            <a:lumOff val="0"/>
            <a:alphaOff val="-32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0" kern="1200" dirty="0" smtClean="0">
              <a:latin typeface="Arial" panose="020B0604020202020204" pitchFamily="34" charset="0"/>
              <a:cs typeface="Arial" panose="020B0604020202020204" pitchFamily="34" charset="0"/>
            </a:rPr>
            <a:t>Join a vast alumni network and community</a:t>
          </a:r>
          <a:endParaRPr lang="en-US" sz="1900" b="0" kern="1200" dirty="0">
            <a:latin typeface="Arial" panose="020B0604020202020204" pitchFamily="34" charset="0"/>
            <a:cs typeface="Arial" panose="020B0604020202020204" pitchFamily="34" charset="0"/>
          </a:endParaRPr>
        </a:p>
      </dsp:txBody>
      <dsp:txXfrm>
        <a:off x="916483" y="2844006"/>
        <a:ext cx="2030015" cy="1218009"/>
      </dsp:txXfrm>
    </dsp:sp>
    <dsp:sp modelId="{C669D767-08C8-4024-B955-6F8634463441}">
      <dsp:nvSpPr>
        <dsp:cNvPr id="0" name=""/>
        <dsp:cNvSpPr/>
      </dsp:nvSpPr>
      <dsp:spPr>
        <a:xfrm>
          <a:off x="3149500" y="2844006"/>
          <a:ext cx="2030015" cy="1218009"/>
        </a:xfrm>
        <a:prstGeom prst="rect">
          <a:avLst/>
        </a:prstGeom>
        <a:solidFill>
          <a:schemeClr val="accent2">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Arial" panose="020B0604020202020204" pitchFamily="34" charset="0"/>
              <a:cs typeface="Arial" panose="020B0604020202020204" pitchFamily="34" charset="0"/>
            </a:rPr>
            <a:t>Amplify your problem-solving skills</a:t>
          </a:r>
          <a:endParaRPr lang="en-US" sz="1900" b="0" kern="1200" dirty="0">
            <a:latin typeface="Arial" panose="020B0604020202020204" pitchFamily="34" charset="0"/>
            <a:cs typeface="Arial" panose="020B0604020202020204" pitchFamily="34" charset="0"/>
          </a:endParaRPr>
        </a:p>
      </dsp:txBody>
      <dsp:txXfrm>
        <a:off x="3149500" y="2844006"/>
        <a:ext cx="2030015" cy="12180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7F8F4-22CF-40A3-92F8-A4C3DBE9EC12}">
      <dsp:nvSpPr>
        <dsp:cNvPr id="0" name=""/>
        <dsp:cNvSpPr/>
      </dsp:nvSpPr>
      <dsp:spPr>
        <a:xfrm>
          <a:off x="0" y="0"/>
          <a:ext cx="7707086" cy="803313"/>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 Consulting and Finance</a:t>
          </a:r>
          <a:endParaRPr lang="en-US" sz="18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Example companies: Goldman Sachs, Accenture, Deloitte</a:t>
          </a:r>
          <a:endParaRPr lang="en-US" sz="1400" kern="1200" dirty="0">
            <a:latin typeface="Arial" panose="020B0604020202020204" pitchFamily="34" charset="0"/>
            <a:cs typeface="Arial" panose="020B0604020202020204" pitchFamily="34" charset="0"/>
          </a:endParaRPr>
        </a:p>
      </dsp:txBody>
      <dsp:txXfrm>
        <a:off x="1621748" y="0"/>
        <a:ext cx="6085337" cy="803313"/>
      </dsp:txXfrm>
    </dsp:sp>
    <dsp:sp modelId="{D814440D-D31A-4B2F-A3F9-D920D1212FE4}">
      <dsp:nvSpPr>
        <dsp:cNvPr id="0" name=""/>
        <dsp:cNvSpPr/>
      </dsp:nvSpPr>
      <dsp:spPr>
        <a:xfrm>
          <a:off x="80331" y="80331"/>
          <a:ext cx="1541417" cy="642650"/>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7205DF2B-693A-419F-8297-27E2F0C5AEF5}">
      <dsp:nvSpPr>
        <dsp:cNvPr id="0" name=""/>
        <dsp:cNvSpPr/>
      </dsp:nvSpPr>
      <dsp:spPr>
        <a:xfrm>
          <a:off x="0" y="883644"/>
          <a:ext cx="7707086" cy="803313"/>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 Data Analyst/Business Analyst</a:t>
          </a:r>
          <a:endParaRPr lang="en-US" sz="18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Example companies: DIA Associates, Capitol One, ZS Associates</a:t>
          </a:r>
          <a:endParaRPr lang="en-US" sz="1400" kern="1200" dirty="0">
            <a:latin typeface="Arial" panose="020B0604020202020204" pitchFamily="34" charset="0"/>
            <a:cs typeface="Arial" panose="020B0604020202020204" pitchFamily="34" charset="0"/>
          </a:endParaRPr>
        </a:p>
      </dsp:txBody>
      <dsp:txXfrm>
        <a:off x="1621748" y="883644"/>
        <a:ext cx="6085337" cy="803313"/>
      </dsp:txXfrm>
    </dsp:sp>
    <dsp:sp modelId="{AA50CCC2-55B2-4913-89FC-098BE72B07B6}">
      <dsp:nvSpPr>
        <dsp:cNvPr id="0" name=""/>
        <dsp:cNvSpPr/>
      </dsp:nvSpPr>
      <dsp:spPr>
        <a:xfrm>
          <a:off x="80331" y="963976"/>
          <a:ext cx="1541417" cy="642650"/>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t="-44000" b="-44000"/>
          </a:stretch>
        </a:blip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41B7A2DB-4FF2-48EA-824F-E8181FCB30F7}">
      <dsp:nvSpPr>
        <dsp:cNvPr id="0" name=""/>
        <dsp:cNvSpPr/>
      </dsp:nvSpPr>
      <dsp:spPr>
        <a:xfrm>
          <a:off x="0" y="1767289"/>
          <a:ext cx="7707086" cy="803313"/>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Engineering Leadership Development/Rotational Program</a:t>
          </a:r>
          <a:endParaRPr lang="en-US" sz="18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Example companies: Northrop Grumman, GE</a:t>
          </a:r>
          <a:endParaRPr lang="en-US" sz="1400" kern="1200" dirty="0">
            <a:latin typeface="Arial" panose="020B0604020202020204" pitchFamily="34" charset="0"/>
            <a:cs typeface="Arial" panose="020B0604020202020204" pitchFamily="34" charset="0"/>
          </a:endParaRPr>
        </a:p>
      </dsp:txBody>
      <dsp:txXfrm>
        <a:off x="1621748" y="1767289"/>
        <a:ext cx="6085337" cy="803313"/>
      </dsp:txXfrm>
    </dsp:sp>
    <dsp:sp modelId="{C089D5CB-073F-4CB6-9461-741FDF86F08C}">
      <dsp:nvSpPr>
        <dsp:cNvPr id="0" name=""/>
        <dsp:cNvSpPr/>
      </dsp:nvSpPr>
      <dsp:spPr>
        <a:xfrm>
          <a:off x="80331" y="1847620"/>
          <a:ext cx="1541417" cy="642650"/>
        </a:xfrm>
        <a:prstGeom prst="roundRect">
          <a:avLst>
            <a:gd name="adj" fmla="val 1000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t="-5000" b="-5000"/>
          </a:stretch>
        </a:blip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ED811635-D780-4F65-8605-51010E8CDD02}">
      <dsp:nvSpPr>
        <dsp:cNvPr id="0" name=""/>
        <dsp:cNvSpPr/>
      </dsp:nvSpPr>
      <dsp:spPr>
        <a:xfrm>
          <a:off x="0" y="2650934"/>
          <a:ext cx="7707086" cy="803313"/>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Tech: Product Manager, Entrepreneur</a:t>
          </a:r>
          <a:endParaRPr lang="en-US" sz="18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Example companies: Wayfair, Intel, Microsoft</a:t>
          </a:r>
          <a:endParaRPr lang="en-US" sz="1400" kern="1200" dirty="0">
            <a:latin typeface="Arial" panose="020B0604020202020204" pitchFamily="34" charset="0"/>
            <a:cs typeface="Arial" panose="020B0604020202020204" pitchFamily="34" charset="0"/>
          </a:endParaRPr>
        </a:p>
      </dsp:txBody>
      <dsp:txXfrm>
        <a:off x="1621748" y="2650934"/>
        <a:ext cx="6085337" cy="803313"/>
      </dsp:txXfrm>
    </dsp:sp>
    <dsp:sp modelId="{335D12F0-3BD2-45E4-9F12-7B6B5AF0DF5C}">
      <dsp:nvSpPr>
        <dsp:cNvPr id="0" name=""/>
        <dsp:cNvSpPr/>
      </dsp:nvSpPr>
      <dsp:spPr>
        <a:xfrm>
          <a:off x="80331" y="2731265"/>
          <a:ext cx="1541417" cy="642650"/>
        </a:xfrm>
        <a:prstGeom prst="roundRect">
          <a:avLst>
            <a:gd name="adj" fmla="val 10000"/>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t="-43000" b="-43000"/>
          </a:stretch>
        </a:blip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0275C02-F70F-4E1D-A794-FB7465523625}">
      <dsp:nvSpPr>
        <dsp:cNvPr id="0" name=""/>
        <dsp:cNvSpPr/>
      </dsp:nvSpPr>
      <dsp:spPr>
        <a:xfrm>
          <a:off x="0" y="3534579"/>
          <a:ext cx="7707086" cy="803313"/>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Real Estate and Construction Management</a:t>
          </a:r>
          <a:endParaRPr lang="en-US" sz="18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Example: Skanska, Clark Construction </a:t>
          </a:r>
          <a:endParaRPr lang="en-US" sz="1400" kern="1200" dirty="0">
            <a:latin typeface="Arial" panose="020B0604020202020204" pitchFamily="34" charset="0"/>
            <a:cs typeface="Arial" panose="020B0604020202020204" pitchFamily="34" charset="0"/>
          </a:endParaRPr>
        </a:p>
      </dsp:txBody>
      <dsp:txXfrm>
        <a:off x="1621748" y="3534579"/>
        <a:ext cx="6085337" cy="803313"/>
      </dsp:txXfrm>
    </dsp:sp>
    <dsp:sp modelId="{3678D689-F429-4E12-AD77-04F404A5E026}">
      <dsp:nvSpPr>
        <dsp:cNvPr id="0" name=""/>
        <dsp:cNvSpPr/>
      </dsp:nvSpPr>
      <dsp:spPr>
        <a:xfrm>
          <a:off x="80331" y="3614910"/>
          <a:ext cx="1541417" cy="642650"/>
        </a:xfrm>
        <a:prstGeom prst="roundRect">
          <a:avLst>
            <a:gd name="adj" fmla="val 10000"/>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t="-84000" b="-84000"/>
          </a:stretch>
        </a:blip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D9593-5374-4591-AC19-FB0B3E2A3C4B}">
      <dsp:nvSpPr>
        <dsp:cNvPr id="0" name=""/>
        <dsp:cNvSpPr/>
      </dsp:nvSpPr>
      <dsp:spPr>
        <a:xfrm>
          <a:off x="3007" y="1243175"/>
          <a:ext cx="2629758" cy="1051903"/>
        </a:xfrm>
        <a:prstGeom prst="homePlat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en-US" sz="3100" kern="1200" dirty="0" smtClean="0">
              <a:latin typeface="Arial" panose="020B0604020202020204" pitchFamily="34" charset="0"/>
              <a:cs typeface="Arial" panose="020B0604020202020204" pitchFamily="34" charset="0"/>
            </a:rPr>
            <a:t>Fall courses</a:t>
          </a:r>
          <a:endParaRPr lang="en-US" sz="3100" kern="1200" dirty="0">
            <a:latin typeface="Arial" panose="020B0604020202020204" pitchFamily="34" charset="0"/>
            <a:cs typeface="Arial" panose="020B0604020202020204" pitchFamily="34" charset="0"/>
          </a:endParaRPr>
        </a:p>
      </dsp:txBody>
      <dsp:txXfrm>
        <a:off x="3007" y="1243175"/>
        <a:ext cx="2366782" cy="1051903"/>
      </dsp:txXfrm>
    </dsp:sp>
    <dsp:sp modelId="{272CDE7E-59F1-413D-8E0B-DB5206F7D8C9}">
      <dsp:nvSpPr>
        <dsp:cNvPr id="0" name=""/>
        <dsp:cNvSpPr/>
      </dsp:nvSpPr>
      <dsp:spPr>
        <a:xfrm>
          <a:off x="2106813" y="1243175"/>
          <a:ext cx="2629758" cy="1051903"/>
        </a:xfrm>
        <a:prstGeom prst="chevron">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en-US" sz="3100" kern="1200" dirty="0" smtClean="0">
              <a:latin typeface="Arial" panose="020B0604020202020204" pitchFamily="34" charset="0"/>
              <a:cs typeface="Arial" panose="020B0604020202020204" pitchFamily="34" charset="0"/>
            </a:rPr>
            <a:t>Winter break	</a:t>
          </a:r>
          <a:endParaRPr lang="en-US" sz="3100" kern="1200" dirty="0">
            <a:latin typeface="Arial" panose="020B0604020202020204" pitchFamily="34" charset="0"/>
            <a:cs typeface="Arial" panose="020B0604020202020204" pitchFamily="34" charset="0"/>
          </a:endParaRPr>
        </a:p>
      </dsp:txBody>
      <dsp:txXfrm>
        <a:off x="2632765" y="1243175"/>
        <a:ext cx="1577855" cy="1051903"/>
      </dsp:txXfrm>
    </dsp:sp>
    <dsp:sp modelId="{D788952C-FAFF-44F1-BE3D-5C1A940D4904}">
      <dsp:nvSpPr>
        <dsp:cNvPr id="0" name=""/>
        <dsp:cNvSpPr/>
      </dsp:nvSpPr>
      <dsp:spPr>
        <a:xfrm>
          <a:off x="4210620" y="1243175"/>
          <a:ext cx="2629758" cy="1051903"/>
        </a:xfrm>
        <a:prstGeom prst="chevron">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en-US" sz="3100" kern="1200" dirty="0" smtClean="0">
              <a:latin typeface="Arial" panose="020B0604020202020204" pitchFamily="34" charset="0"/>
              <a:cs typeface="Arial" panose="020B0604020202020204" pitchFamily="34" charset="0"/>
            </a:rPr>
            <a:t>Spring courses</a:t>
          </a:r>
          <a:endParaRPr lang="en-US" sz="3100" kern="1200" dirty="0">
            <a:latin typeface="Arial" panose="020B0604020202020204" pitchFamily="34" charset="0"/>
            <a:cs typeface="Arial" panose="020B0604020202020204" pitchFamily="34" charset="0"/>
          </a:endParaRPr>
        </a:p>
      </dsp:txBody>
      <dsp:txXfrm>
        <a:off x="4736572" y="1243175"/>
        <a:ext cx="1577855" cy="10519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0F2EE-D027-4216-B53F-3CE2596EFC08}">
      <dsp:nvSpPr>
        <dsp:cNvPr id="0" name=""/>
        <dsp:cNvSpPr/>
      </dsp:nvSpPr>
      <dsp:spPr>
        <a:xfrm rot="5400000">
          <a:off x="4558066" y="-1683020"/>
          <a:ext cx="1427805" cy="4974336"/>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Project Management</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Engineering Management Methods/Data Analytics</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Engineering Management Project</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Introduction to Decision Analysis</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Project Management and Professional and Leadership Development Seminars</a:t>
          </a:r>
          <a:endParaRPr lang="en-US" sz="1400" kern="1200" dirty="0">
            <a:latin typeface="Arial" panose="020B0604020202020204" pitchFamily="34" charset="0"/>
            <a:cs typeface="Arial" panose="020B0604020202020204" pitchFamily="34" charset="0"/>
          </a:endParaRPr>
        </a:p>
      </dsp:txBody>
      <dsp:txXfrm rot="-5400000">
        <a:off x="2784801" y="159945"/>
        <a:ext cx="4904636" cy="1288405"/>
      </dsp:txXfrm>
    </dsp:sp>
    <dsp:sp modelId="{719716A0-4E63-474E-BCB2-755F43B634F0}">
      <dsp:nvSpPr>
        <dsp:cNvPr id="0" name=""/>
        <dsp:cNvSpPr/>
      </dsp:nvSpPr>
      <dsp:spPr>
        <a:xfrm>
          <a:off x="13262" y="0"/>
          <a:ext cx="2771538" cy="160699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latin typeface="Arial" panose="020B0604020202020204" pitchFamily="34" charset="0"/>
              <a:cs typeface="Arial" panose="020B0604020202020204" pitchFamily="34" charset="0"/>
            </a:rPr>
            <a:t>Required Core Courses</a:t>
          </a:r>
          <a:endParaRPr lang="en-US" sz="2600" kern="1200" dirty="0">
            <a:latin typeface="Arial" panose="020B0604020202020204" pitchFamily="34" charset="0"/>
            <a:cs typeface="Arial" panose="020B0604020202020204" pitchFamily="34" charset="0"/>
          </a:endParaRPr>
        </a:p>
      </dsp:txBody>
      <dsp:txXfrm>
        <a:off x="91709" y="78447"/>
        <a:ext cx="2614644" cy="1450101"/>
      </dsp:txXfrm>
    </dsp:sp>
    <dsp:sp modelId="{56338854-5A64-401A-8CC1-F99D61410B0E}">
      <dsp:nvSpPr>
        <dsp:cNvPr id="0" name=""/>
        <dsp:cNvSpPr/>
      </dsp:nvSpPr>
      <dsp:spPr>
        <a:xfrm rot="5400000">
          <a:off x="4507980" y="-51154"/>
          <a:ext cx="1427805" cy="4974336"/>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Economics and Finance for Engineering Managers</a:t>
          </a:r>
          <a:endParaRPr lang="en-US" sz="1400" kern="1200" dirty="0">
            <a:latin typeface="Arial" panose="020B0604020202020204" pitchFamily="34" charset="0"/>
            <a:cs typeface="Arial" panose="020B0604020202020204" pitchFamily="34" charset="0"/>
          </a:endParaRPr>
        </a:p>
      </dsp:txBody>
      <dsp:txXfrm rot="-5400000">
        <a:off x="2734715" y="1791811"/>
        <a:ext cx="4904636" cy="1288405"/>
      </dsp:txXfrm>
    </dsp:sp>
    <dsp:sp modelId="{379F34FE-D81C-4FE8-98F0-DE94D379865F}">
      <dsp:nvSpPr>
        <dsp:cNvPr id="0" name=""/>
        <dsp:cNvSpPr/>
      </dsp:nvSpPr>
      <dsp:spPr>
        <a:xfrm>
          <a:off x="13262" y="1696883"/>
          <a:ext cx="2721453" cy="147826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latin typeface="Arial" panose="020B0604020202020204" pitchFamily="34" charset="0"/>
              <a:cs typeface="Arial" panose="020B0604020202020204" pitchFamily="34" charset="0"/>
            </a:rPr>
            <a:t> 1 course in Finance or  Accounting </a:t>
          </a:r>
          <a:endParaRPr lang="en-US" sz="2600" kern="1200" dirty="0">
            <a:latin typeface="Arial" panose="020B0604020202020204" pitchFamily="34" charset="0"/>
            <a:cs typeface="Arial" panose="020B0604020202020204" pitchFamily="34" charset="0"/>
          </a:endParaRPr>
        </a:p>
      </dsp:txBody>
      <dsp:txXfrm>
        <a:off x="85425" y="1769046"/>
        <a:ext cx="2577127" cy="1333934"/>
      </dsp:txXfrm>
    </dsp:sp>
    <dsp:sp modelId="{506C1F74-9B98-41F5-8DB8-8540D5C9D5B5}">
      <dsp:nvSpPr>
        <dsp:cNvPr id="0" name=""/>
        <dsp:cNvSpPr/>
      </dsp:nvSpPr>
      <dsp:spPr>
        <a:xfrm rot="5400000">
          <a:off x="4457923" y="1536833"/>
          <a:ext cx="1427805" cy="4974336"/>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 Entrepreneurship and Private Equity</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 Managing a Culture of Innovation </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 Marketing Management</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 Mgmt. and Leading in Organizations</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 Managerial Decision Making</a:t>
          </a:r>
          <a:endParaRPr lang="en-US" sz="1400" kern="1200" dirty="0">
            <a:latin typeface="Arial" panose="020B0604020202020204" pitchFamily="34" charset="0"/>
            <a:cs typeface="Arial" panose="020B0604020202020204" pitchFamily="34" charset="0"/>
          </a:endParaRPr>
        </a:p>
      </dsp:txBody>
      <dsp:txXfrm rot="-5400000">
        <a:off x="2684658" y="3379798"/>
        <a:ext cx="4904636" cy="1288405"/>
      </dsp:txXfrm>
    </dsp:sp>
    <dsp:sp modelId="{2103C92F-80A1-44AB-AA7C-7CC6C9A6EA8D}">
      <dsp:nvSpPr>
        <dsp:cNvPr id="0" name=""/>
        <dsp:cNvSpPr/>
      </dsp:nvSpPr>
      <dsp:spPr>
        <a:xfrm>
          <a:off x="13262" y="3264382"/>
          <a:ext cx="2671395" cy="1519238"/>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latin typeface="Arial" panose="020B0604020202020204" pitchFamily="34" charset="0"/>
              <a:cs typeface="Arial" panose="020B0604020202020204" pitchFamily="34" charset="0"/>
            </a:rPr>
            <a:t>1 course in Organizational Behavior </a:t>
          </a:r>
          <a:endParaRPr lang="en-US" sz="2600" kern="1200" dirty="0">
            <a:latin typeface="Arial" panose="020B0604020202020204" pitchFamily="34" charset="0"/>
            <a:cs typeface="Arial" panose="020B0604020202020204" pitchFamily="34" charset="0"/>
          </a:endParaRPr>
        </a:p>
      </dsp:txBody>
      <dsp:txXfrm>
        <a:off x="87425" y="3338545"/>
        <a:ext cx="2523069" cy="13709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577C4-703D-4368-B6D9-6A99859DA730}">
      <dsp:nvSpPr>
        <dsp:cNvPr id="0" name=""/>
        <dsp:cNvSpPr/>
      </dsp:nvSpPr>
      <dsp:spPr>
        <a:xfrm>
          <a:off x="463694" y="3337"/>
          <a:ext cx="2028662" cy="1217197"/>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Arial" panose="020B0604020202020204" pitchFamily="34" charset="0"/>
              <a:cs typeface="Arial" panose="020B0604020202020204" pitchFamily="34" charset="0"/>
            </a:rPr>
            <a:t>“Build your own” track </a:t>
          </a:r>
          <a:endParaRPr lang="en-US" sz="1900" kern="1200" dirty="0">
            <a:latin typeface="Arial" panose="020B0604020202020204" pitchFamily="34" charset="0"/>
            <a:cs typeface="Arial" panose="020B0604020202020204" pitchFamily="34" charset="0"/>
          </a:endParaRPr>
        </a:p>
      </dsp:txBody>
      <dsp:txXfrm>
        <a:off x="463694" y="3337"/>
        <a:ext cx="2028662" cy="1217197"/>
      </dsp:txXfrm>
    </dsp:sp>
    <dsp:sp modelId="{65C6DDB2-9EF4-4BDD-AFF7-F1844D2FB662}">
      <dsp:nvSpPr>
        <dsp:cNvPr id="0" name=""/>
        <dsp:cNvSpPr/>
      </dsp:nvSpPr>
      <dsp:spPr>
        <a:xfrm>
          <a:off x="2695223" y="3337"/>
          <a:ext cx="2028662" cy="1217197"/>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Arial" panose="020B0604020202020204" pitchFamily="34" charset="0"/>
              <a:cs typeface="Arial" panose="020B0604020202020204" pitchFamily="34" charset="0"/>
            </a:rPr>
            <a:t>Consulting</a:t>
          </a:r>
          <a:endParaRPr lang="en-US" sz="1900" kern="1200" dirty="0">
            <a:latin typeface="Arial" panose="020B0604020202020204" pitchFamily="34" charset="0"/>
            <a:cs typeface="Arial" panose="020B0604020202020204" pitchFamily="34" charset="0"/>
          </a:endParaRPr>
        </a:p>
      </dsp:txBody>
      <dsp:txXfrm>
        <a:off x="2695223" y="3337"/>
        <a:ext cx="2028662" cy="1217197"/>
      </dsp:txXfrm>
    </dsp:sp>
    <dsp:sp modelId="{0A30FAAB-56D9-405A-9B5F-C83636146D1F}">
      <dsp:nvSpPr>
        <dsp:cNvPr id="0" name=""/>
        <dsp:cNvSpPr/>
      </dsp:nvSpPr>
      <dsp:spPr>
        <a:xfrm>
          <a:off x="4926752" y="3337"/>
          <a:ext cx="2028662" cy="1217197"/>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Arial" panose="020B0604020202020204" pitchFamily="34" charset="0"/>
              <a:cs typeface="Arial" panose="020B0604020202020204" pitchFamily="34" charset="0"/>
            </a:rPr>
            <a:t>Analytics</a:t>
          </a:r>
          <a:endParaRPr lang="en-US" sz="1900" kern="1200" dirty="0">
            <a:latin typeface="Arial" panose="020B0604020202020204" pitchFamily="34" charset="0"/>
            <a:cs typeface="Arial" panose="020B0604020202020204" pitchFamily="34" charset="0"/>
          </a:endParaRPr>
        </a:p>
      </dsp:txBody>
      <dsp:txXfrm>
        <a:off x="4926752" y="3337"/>
        <a:ext cx="2028662" cy="1217197"/>
      </dsp:txXfrm>
    </dsp:sp>
    <dsp:sp modelId="{DC32F394-E3C8-478F-B4C5-2A70879D121E}">
      <dsp:nvSpPr>
        <dsp:cNvPr id="0" name=""/>
        <dsp:cNvSpPr/>
      </dsp:nvSpPr>
      <dsp:spPr>
        <a:xfrm>
          <a:off x="463694" y="1423401"/>
          <a:ext cx="2028662" cy="1217197"/>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Arial" panose="020B0604020202020204" pitchFamily="34" charset="0"/>
              <a:cs typeface="Arial" panose="020B0604020202020204" pitchFamily="34" charset="0"/>
            </a:rPr>
            <a:t>Entrepreneurship and Product Manager</a:t>
          </a:r>
          <a:endParaRPr lang="en-US" sz="1900" kern="1200" dirty="0">
            <a:latin typeface="Arial" panose="020B0604020202020204" pitchFamily="34" charset="0"/>
            <a:cs typeface="Arial" panose="020B0604020202020204" pitchFamily="34" charset="0"/>
          </a:endParaRPr>
        </a:p>
      </dsp:txBody>
      <dsp:txXfrm>
        <a:off x="463694" y="1423401"/>
        <a:ext cx="2028662" cy="1217197"/>
      </dsp:txXfrm>
    </dsp:sp>
    <dsp:sp modelId="{EF739F3B-C227-45DF-8634-6B5297E22EE1}">
      <dsp:nvSpPr>
        <dsp:cNvPr id="0" name=""/>
        <dsp:cNvSpPr/>
      </dsp:nvSpPr>
      <dsp:spPr>
        <a:xfrm>
          <a:off x="2695223" y="1423401"/>
          <a:ext cx="2028662" cy="1217197"/>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Arial" panose="020B0604020202020204" pitchFamily="34" charset="0"/>
              <a:cs typeface="Arial" panose="020B0604020202020204" pitchFamily="34" charset="0"/>
            </a:rPr>
            <a:t>Engineering Leadership</a:t>
          </a:r>
          <a:endParaRPr lang="en-US" sz="1900" kern="1200" dirty="0">
            <a:latin typeface="Arial" panose="020B0604020202020204" pitchFamily="34" charset="0"/>
            <a:cs typeface="Arial" panose="020B0604020202020204" pitchFamily="34" charset="0"/>
          </a:endParaRPr>
        </a:p>
      </dsp:txBody>
      <dsp:txXfrm>
        <a:off x="2695223" y="1423401"/>
        <a:ext cx="2028662" cy="1217197"/>
      </dsp:txXfrm>
    </dsp:sp>
    <dsp:sp modelId="{CE9DA993-FA96-4898-B60C-094514B1A3FC}">
      <dsp:nvSpPr>
        <dsp:cNvPr id="0" name=""/>
        <dsp:cNvSpPr/>
      </dsp:nvSpPr>
      <dsp:spPr>
        <a:xfrm>
          <a:off x="4926752" y="1423401"/>
          <a:ext cx="2028662" cy="1217197"/>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Arial" panose="020B0604020202020204" pitchFamily="34" charset="0"/>
              <a:cs typeface="Arial" panose="020B0604020202020204" pitchFamily="34" charset="0"/>
            </a:rPr>
            <a:t>Real Estate and Construction Management </a:t>
          </a:r>
          <a:endParaRPr lang="en-US" sz="1900" kern="1200" dirty="0">
            <a:latin typeface="Arial" panose="020B0604020202020204" pitchFamily="34" charset="0"/>
            <a:cs typeface="Arial" panose="020B0604020202020204" pitchFamily="34" charset="0"/>
          </a:endParaRPr>
        </a:p>
      </dsp:txBody>
      <dsp:txXfrm>
        <a:off x="4926752" y="1423401"/>
        <a:ext cx="2028662" cy="1217197"/>
      </dsp:txXfrm>
    </dsp:sp>
    <dsp:sp modelId="{E107E603-BE60-4F7D-BDBD-A59097B049F7}">
      <dsp:nvSpPr>
        <dsp:cNvPr id="0" name=""/>
        <dsp:cNvSpPr/>
      </dsp:nvSpPr>
      <dsp:spPr>
        <a:xfrm>
          <a:off x="2695223" y="2843465"/>
          <a:ext cx="2028662" cy="1217197"/>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Arial" panose="020B0604020202020204" pitchFamily="34" charset="0"/>
              <a:cs typeface="Arial" panose="020B0604020202020204" pitchFamily="34" charset="0"/>
            </a:rPr>
            <a:t>Sustainability and Renewable Energy</a:t>
          </a:r>
          <a:endParaRPr lang="en-US" sz="1900" kern="1200" dirty="0">
            <a:latin typeface="Arial" panose="020B0604020202020204" pitchFamily="34" charset="0"/>
            <a:cs typeface="Arial" panose="020B0604020202020204" pitchFamily="34" charset="0"/>
          </a:endParaRPr>
        </a:p>
      </dsp:txBody>
      <dsp:txXfrm>
        <a:off x="2695223" y="2843465"/>
        <a:ext cx="2028662" cy="12171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BECC0-D35D-4A89-B23B-258DC7297AC3}">
      <dsp:nvSpPr>
        <dsp:cNvPr id="0" name=""/>
        <dsp:cNvSpPr/>
      </dsp:nvSpPr>
      <dsp:spPr>
        <a:xfrm>
          <a:off x="1041" y="1178567"/>
          <a:ext cx="2031503" cy="812601"/>
        </a:xfrm>
        <a:prstGeom prst="homePlat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July</a:t>
          </a:r>
          <a:endParaRPr lang="en-US" sz="1800" kern="1200" dirty="0">
            <a:latin typeface="Arial" panose="020B0604020202020204" pitchFamily="34" charset="0"/>
            <a:cs typeface="Arial" panose="020B0604020202020204" pitchFamily="34" charset="0"/>
          </a:endParaRPr>
        </a:p>
      </dsp:txBody>
      <dsp:txXfrm>
        <a:off x="1041" y="1178567"/>
        <a:ext cx="1828353" cy="812601"/>
      </dsp:txXfrm>
    </dsp:sp>
    <dsp:sp modelId="{A8654CCD-ADBE-4FC7-AF7E-6B743DC3F982}">
      <dsp:nvSpPr>
        <dsp:cNvPr id="0" name=""/>
        <dsp:cNvSpPr/>
      </dsp:nvSpPr>
      <dsp:spPr>
        <a:xfrm>
          <a:off x="1626244" y="1178567"/>
          <a:ext cx="2031503" cy="812601"/>
        </a:xfrm>
        <a:prstGeom prst="chevron">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August</a:t>
          </a:r>
          <a:endParaRPr lang="en-US" sz="1800" kern="1200" dirty="0">
            <a:latin typeface="Arial" panose="020B0604020202020204" pitchFamily="34" charset="0"/>
            <a:cs typeface="Arial" panose="020B0604020202020204" pitchFamily="34" charset="0"/>
          </a:endParaRPr>
        </a:p>
      </dsp:txBody>
      <dsp:txXfrm>
        <a:off x="2032545" y="1178567"/>
        <a:ext cx="1218902" cy="812601"/>
      </dsp:txXfrm>
    </dsp:sp>
    <dsp:sp modelId="{FAB2C03E-3F8A-4EFF-AACA-F91EC047BEB8}">
      <dsp:nvSpPr>
        <dsp:cNvPr id="0" name=""/>
        <dsp:cNvSpPr/>
      </dsp:nvSpPr>
      <dsp:spPr>
        <a:xfrm>
          <a:off x="3251447" y="1178567"/>
          <a:ext cx="2031503" cy="812601"/>
        </a:xfrm>
        <a:prstGeom prst="chevron">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September</a:t>
          </a:r>
          <a:endParaRPr lang="en-US" sz="1800" kern="1200" dirty="0">
            <a:latin typeface="Arial" panose="020B0604020202020204" pitchFamily="34" charset="0"/>
            <a:cs typeface="Arial" panose="020B0604020202020204" pitchFamily="34" charset="0"/>
          </a:endParaRPr>
        </a:p>
      </dsp:txBody>
      <dsp:txXfrm>
        <a:off x="3657748" y="1178567"/>
        <a:ext cx="1218902" cy="812601"/>
      </dsp:txXfrm>
    </dsp:sp>
    <dsp:sp modelId="{CEE2B7E1-F1A6-4542-87D4-EBBB64F62E30}">
      <dsp:nvSpPr>
        <dsp:cNvPr id="0" name=""/>
        <dsp:cNvSpPr/>
      </dsp:nvSpPr>
      <dsp:spPr>
        <a:xfrm>
          <a:off x="4876650" y="1178567"/>
          <a:ext cx="2031503" cy="812601"/>
        </a:xfrm>
        <a:prstGeom prst="chevron">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October</a:t>
          </a:r>
          <a:endParaRPr lang="en-US" sz="1800" kern="1200" dirty="0">
            <a:latin typeface="Arial" panose="020B0604020202020204" pitchFamily="34" charset="0"/>
            <a:cs typeface="Arial" panose="020B0604020202020204" pitchFamily="34" charset="0"/>
          </a:endParaRPr>
        </a:p>
      </dsp:txBody>
      <dsp:txXfrm>
        <a:off x="5282951" y="1178567"/>
        <a:ext cx="1218902" cy="812601"/>
      </dsp:txXfrm>
    </dsp:sp>
    <dsp:sp modelId="{BD947667-3CE9-4E28-BBBC-57A147A45B8E}">
      <dsp:nvSpPr>
        <dsp:cNvPr id="0" name=""/>
        <dsp:cNvSpPr/>
      </dsp:nvSpPr>
      <dsp:spPr>
        <a:xfrm>
          <a:off x="6501853" y="1178567"/>
          <a:ext cx="2031503" cy="812601"/>
        </a:xfrm>
        <a:prstGeom prst="chevron">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November</a:t>
          </a:r>
          <a:endParaRPr lang="en-US" sz="1800" kern="1200" dirty="0">
            <a:latin typeface="Arial" panose="020B0604020202020204" pitchFamily="34" charset="0"/>
            <a:cs typeface="Arial" panose="020B0604020202020204" pitchFamily="34" charset="0"/>
          </a:endParaRPr>
        </a:p>
      </dsp:txBody>
      <dsp:txXfrm>
        <a:off x="6908154" y="1178567"/>
        <a:ext cx="1218902" cy="812601"/>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9DFA117F-4CB2-4151-98BB-87A39A33DBB5}" type="datetimeFigureOut">
              <a:rPr lang="en-US" smtClean="0"/>
              <a:t>10/17/18</a:t>
            </a:fld>
            <a:endParaRPr lang="en-US"/>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65C875AD-7C57-489E-8537-A836934DFFA7}" type="slidenum">
              <a:rPr lang="en-US" smtClean="0"/>
              <a:t>‹#›</a:t>
            </a:fld>
            <a:endParaRPr lang="en-US"/>
          </a:p>
        </p:txBody>
      </p:sp>
    </p:spTree>
    <p:extLst>
      <p:ext uri="{BB962C8B-B14F-4D97-AF65-F5344CB8AC3E}">
        <p14:creationId xmlns:p14="http://schemas.microsoft.com/office/powerpoint/2010/main" val="2734872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Transistor" TargetMode="External"/><Relationship Id="rId4" Type="http://schemas.openxmlformats.org/officeDocument/2006/relationships/hyperlink" Target="https://en.wikipedia.org/wiki/Integrated_circuit"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Founded in 1865</a:t>
            </a:r>
            <a:endParaRPr lang="en-US" dirty="0"/>
          </a:p>
        </p:txBody>
      </p:sp>
      <p:sp>
        <p:nvSpPr>
          <p:cNvPr id="4" name="Slide Number Placeholder 3"/>
          <p:cNvSpPr>
            <a:spLocks noGrp="1"/>
          </p:cNvSpPr>
          <p:nvPr>
            <p:ph type="sldNum" sz="quarter" idx="10"/>
          </p:nvPr>
        </p:nvSpPr>
        <p:spPr/>
        <p:txBody>
          <a:bodyPr/>
          <a:lstStyle/>
          <a:p>
            <a:fld id="{65C875AD-7C57-489E-8537-A836934DFFA7}" type="slidenum">
              <a:rPr lang="en-US" smtClean="0"/>
              <a:t>2</a:t>
            </a:fld>
            <a:endParaRPr lang="en-US"/>
          </a:p>
        </p:txBody>
      </p:sp>
    </p:spTree>
    <p:extLst>
      <p:ext uri="{BB962C8B-B14F-4D97-AF65-F5344CB8AC3E}">
        <p14:creationId xmlns:p14="http://schemas.microsoft.com/office/powerpoint/2010/main" val="937867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Moore's law</a:t>
            </a:r>
            <a:r>
              <a:rPr lang="en-US" sz="1200" b="0" i="0" kern="1200" dirty="0" smtClean="0">
                <a:solidFill>
                  <a:schemeClr val="tx1"/>
                </a:solidFill>
                <a:effectLst/>
                <a:latin typeface="+mn-lt"/>
                <a:ea typeface="+mn-ea"/>
                <a:cs typeface="+mn-cs"/>
              </a:rPr>
              <a:t> is the observation that the number of </a:t>
            </a:r>
            <a:r>
              <a:rPr lang="en-US" sz="1200" b="0" i="0" u="none" strike="noStrike" kern="1200" dirty="0" smtClean="0">
                <a:solidFill>
                  <a:schemeClr val="tx1"/>
                </a:solidFill>
                <a:effectLst/>
                <a:latin typeface="+mn-lt"/>
                <a:ea typeface="+mn-ea"/>
                <a:cs typeface="+mn-cs"/>
                <a:hlinkClick r:id="rId3" tooltip="Transistor"/>
              </a:rPr>
              <a:t>transistors</a:t>
            </a:r>
            <a:r>
              <a:rPr lang="en-US" sz="1200" b="0" i="0" kern="1200" dirty="0" smtClean="0">
                <a:solidFill>
                  <a:schemeClr val="tx1"/>
                </a:solidFill>
                <a:effectLst/>
                <a:latin typeface="+mn-lt"/>
                <a:ea typeface="+mn-ea"/>
                <a:cs typeface="+mn-cs"/>
              </a:rPr>
              <a:t> in a dense </a:t>
            </a:r>
            <a:r>
              <a:rPr lang="en-US" sz="1200" b="0" i="0" u="none" strike="noStrike" kern="1200" dirty="0" smtClean="0">
                <a:solidFill>
                  <a:schemeClr val="tx1"/>
                </a:solidFill>
                <a:effectLst/>
                <a:latin typeface="+mn-lt"/>
                <a:ea typeface="+mn-ea"/>
                <a:cs typeface="+mn-cs"/>
                <a:hlinkClick r:id="rId4" tooltip="Integrated circuit"/>
              </a:rPr>
              <a:t>integrated circuit</a:t>
            </a:r>
            <a:r>
              <a:rPr lang="en-US" sz="1200" b="0" i="0" kern="1200" dirty="0" smtClean="0">
                <a:solidFill>
                  <a:schemeClr val="tx1"/>
                </a:solidFill>
                <a:effectLst/>
                <a:latin typeface="+mn-lt"/>
                <a:ea typeface="+mn-ea"/>
                <a:cs typeface="+mn-cs"/>
              </a:rPr>
              <a:t> doubles approximately every two years. </a:t>
            </a:r>
            <a:endParaRPr lang="en-US" dirty="0"/>
          </a:p>
        </p:txBody>
      </p:sp>
      <p:sp>
        <p:nvSpPr>
          <p:cNvPr id="4" name="Slide Number Placeholder 3"/>
          <p:cNvSpPr>
            <a:spLocks noGrp="1"/>
          </p:cNvSpPr>
          <p:nvPr>
            <p:ph type="sldNum" sz="quarter" idx="10"/>
          </p:nvPr>
        </p:nvSpPr>
        <p:spPr/>
        <p:txBody>
          <a:bodyPr/>
          <a:lstStyle/>
          <a:p>
            <a:fld id="{65C875AD-7C57-489E-8537-A836934DFFA7}" type="slidenum">
              <a:rPr lang="en-US" smtClean="0"/>
              <a:t>4</a:t>
            </a:fld>
            <a:endParaRPr lang="en-US"/>
          </a:p>
        </p:txBody>
      </p:sp>
    </p:spTree>
    <p:extLst>
      <p:ext uri="{BB962C8B-B14F-4D97-AF65-F5344CB8AC3E}">
        <p14:creationId xmlns:p14="http://schemas.microsoft.com/office/powerpoint/2010/main" val="701164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http://www.engineeringchallenges.org/challenges.aspx</a:t>
            </a:r>
            <a:endParaRPr lang="en-US" dirty="0"/>
          </a:p>
        </p:txBody>
      </p:sp>
      <p:sp>
        <p:nvSpPr>
          <p:cNvPr id="4" name="Slide Number Placeholder 3"/>
          <p:cNvSpPr>
            <a:spLocks noGrp="1"/>
          </p:cNvSpPr>
          <p:nvPr>
            <p:ph type="sldNum" sz="quarter" idx="10"/>
          </p:nvPr>
        </p:nvSpPr>
        <p:spPr/>
        <p:txBody>
          <a:bodyPr/>
          <a:lstStyle/>
          <a:p>
            <a:fld id="{65C875AD-7C57-489E-8537-A836934DFFA7}" type="slidenum">
              <a:rPr lang="en-US" smtClean="0"/>
              <a:t>6</a:t>
            </a:fld>
            <a:endParaRPr lang="en-US"/>
          </a:p>
        </p:txBody>
      </p:sp>
    </p:spTree>
    <p:extLst>
      <p:ext uri="{BB962C8B-B14F-4D97-AF65-F5344CB8AC3E}">
        <p14:creationId xmlns:p14="http://schemas.microsoft.com/office/powerpoint/2010/main" val="1232997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Semester in Strategic</a:t>
            </a:r>
            <a:r>
              <a:rPr lang="en-US" baseline="0" dirty="0" smtClean="0"/>
              <a:t> Operations</a:t>
            </a:r>
            <a:endParaRPr lang="en-US" dirty="0"/>
          </a:p>
        </p:txBody>
      </p:sp>
      <p:sp>
        <p:nvSpPr>
          <p:cNvPr id="4" name="Slide Number Placeholder 3"/>
          <p:cNvSpPr>
            <a:spLocks noGrp="1"/>
          </p:cNvSpPr>
          <p:nvPr>
            <p:ph type="sldNum" sz="quarter" idx="10"/>
          </p:nvPr>
        </p:nvSpPr>
        <p:spPr/>
        <p:txBody>
          <a:bodyPr/>
          <a:lstStyle/>
          <a:p>
            <a:fld id="{65C875AD-7C57-489E-8537-A836934DFFA7}" type="slidenum">
              <a:rPr lang="en-US" smtClean="0"/>
              <a:t>10</a:t>
            </a:fld>
            <a:endParaRPr lang="en-US"/>
          </a:p>
        </p:txBody>
      </p:sp>
    </p:spTree>
    <p:extLst>
      <p:ext uri="{BB962C8B-B14F-4D97-AF65-F5344CB8AC3E}">
        <p14:creationId xmlns:p14="http://schemas.microsoft.com/office/powerpoint/2010/main" val="3773367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C875AD-7C57-489E-8537-A836934DFFA7}" type="slidenum">
              <a:rPr lang="en-US" smtClean="0"/>
              <a:t>13</a:t>
            </a:fld>
            <a:endParaRPr lang="en-US"/>
          </a:p>
        </p:txBody>
      </p:sp>
    </p:spTree>
    <p:extLst>
      <p:ext uri="{BB962C8B-B14F-4D97-AF65-F5344CB8AC3E}">
        <p14:creationId xmlns:p14="http://schemas.microsoft.com/office/powerpoint/2010/main" val="637821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C875AD-7C57-489E-8537-A836934DFFA7}" type="slidenum">
              <a:rPr lang="en-US" smtClean="0"/>
              <a:t>22</a:t>
            </a:fld>
            <a:endParaRPr lang="en-US"/>
          </a:p>
        </p:txBody>
      </p:sp>
    </p:spTree>
    <p:extLst>
      <p:ext uri="{BB962C8B-B14F-4D97-AF65-F5344CB8AC3E}">
        <p14:creationId xmlns:p14="http://schemas.microsoft.com/office/powerpoint/2010/main" val="765162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C875AD-7C57-489E-8537-A836934DFFA7}" type="slidenum">
              <a:rPr lang="en-US" smtClean="0"/>
              <a:t>23</a:t>
            </a:fld>
            <a:endParaRPr lang="en-US"/>
          </a:p>
        </p:txBody>
      </p:sp>
    </p:spTree>
    <p:extLst>
      <p:ext uri="{BB962C8B-B14F-4D97-AF65-F5344CB8AC3E}">
        <p14:creationId xmlns:p14="http://schemas.microsoft.com/office/powerpoint/2010/main" val="3940760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cs typeface="Arial" panose="020B0604020202020204" pitchFamily="34" charset="0"/>
              </a:defRPr>
            </a:lvl1pPr>
          </a:lstStyle>
          <a:p>
            <a:fld id="{550ECF5F-5AD6-224A-B04C-FF3BC07E2FBC}" type="datetimeFigureOut">
              <a:rPr lang="en-US" smtClean="0"/>
              <a:pPr/>
              <a:t>10/17/18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cs typeface="Arial" panose="020B0604020202020204" pitchFamily="34" charset="0"/>
              </a:defRPr>
            </a:lvl1pPr>
          </a:lstStyle>
          <a:p>
            <a:fld id="{2ABBE6EC-54BD-DB4B-B578-86C0F7FC5F81}" type="slidenum">
              <a:rPr lang="en-US" smtClean="0"/>
              <a:pPr/>
              <a:t>‹#›</a:t>
            </a:fld>
            <a:endParaRPr lang="en-US"/>
          </a:p>
        </p:txBody>
      </p:sp>
    </p:spTree>
    <p:extLst>
      <p:ext uri="{BB962C8B-B14F-4D97-AF65-F5344CB8AC3E}">
        <p14:creationId xmlns:p14="http://schemas.microsoft.com/office/powerpoint/2010/main" val="3456954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0ECF5F-5AD6-224A-B04C-FF3BC07E2FBC}" type="datetimeFigureOut">
              <a:rPr lang="en-US" smtClean="0"/>
              <a:t>10/17/18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ABBE6EC-54BD-DB4B-B578-86C0F7FC5F81}" type="slidenum">
              <a:rPr lang="en-US" smtClean="0"/>
              <a:t>‹#›</a:t>
            </a:fld>
            <a:endParaRPr lang="en-US"/>
          </a:p>
        </p:txBody>
      </p:sp>
    </p:spTree>
    <p:extLst>
      <p:ext uri="{BB962C8B-B14F-4D97-AF65-F5344CB8AC3E}">
        <p14:creationId xmlns:p14="http://schemas.microsoft.com/office/powerpoint/2010/main" val="3450107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0ECF5F-5AD6-224A-B04C-FF3BC07E2FBC}" type="datetimeFigureOut">
              <a:rPr lang="en-US" smtClean="0"/>
              <a:t>10/17/18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ABBE6EC-54BD-DB4B-B578-86C0F7FC5F81}" type="slidenum">
              <a:rPr lang="en-US" smtClean="0"/>
              <a:t>‹#›</a:t>
            </a:fld>
            <a:endParaRPr lang="en-US"/>
          </a:p>
        </p:txBody>
      </p:sp>
    </p:spTree>
    <p:extLst>
      <p:ext uri="{BB962C8B-B14F-4D97-AF65-F5344CB8AC3E}">
        <p14:creationId xmlns:p14="http://schemas.microsoft.com/office/powerpoint/2010/main" val="2507682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woBullets - Gray Bgrd">
    <p:spTree>
      <p:nvGrpSpPr>
        <p:cNvPr id="1" name=""/>
        <p:cNvGrpSpPr/>
        <p:nvPr/>
      </p:nvGrpSpPr>
      <p:grpSpPr>
        <a:xfrm>
          <a:off x="0" y="0"/>
          <a:ext cx="0" cy="0"/>
          <a:chOff x="0" y="0"/>
          <a:chExt cx="0" cy="0"/>
        </a:xfrm>
      </p:grpSpPr>
      <p:sp>
        <p:nvSpPr>
          <p:cNvPr id="7" name="Title 6"/>
          <p:cNvSpPr>
            <a:spLocks noGrp="1"/>
          </p:cNvSpPr>
          <p:nvPr>
            <p:ph type="title"/>
          </p:nvPr>
        </p:nvSpPr>
        <p:spPr>
          <a:xfrm>
            <a:off x="796926" y="684212"/>
            <a:ext cx="7662863" cy="914400"/>
          </a:xfrm>
        </p:spPr>
        <p:txBody>
          <a:bodyPr/>
          <a:lstStyle>
            <a:lvl1pPr>
              <a:defRPr>
                <a:solidFill>
                  <a:srgbClr val="B31B1B"/>
                </a:solidFill>
              </a:defRPr>
            </a:lvl1pPr>
          </a:lstStyle>
          <a:p>
            <a:r>
              <a:rPr lang="en-US"/>
              <a:t>Click to edit Master title style</a:t>
            </a:r>
            <a:endParaRPr lang="en-US" dirty="0"/>
          </a:p>
        </p:txBody>
      </p:sp>
      <p:sp>
        <p:nvSpPr>
          <p:cNvPr id="12" name="Text Placeholder 2"/>
          <p:cNvSpPr>
            <a:spLocks noGrp="1"/>
          </p:cNvSpPr>
          <p:nvPr>
            <p:ph type="body" sz="quarter" idx="14"/>
          </p:nvPr>
        </p:nvSpPr>
        <p:spPr>
          <a:xfrm>
            <a:off x="796927" y="1948620"/>
            <a:ext cx="3776276" cy="3810000"/>
          </a:xfrm>
        </p:spPr>
        <p:txBody>
          <a:bodyPr>
            <a:normAutofit/>
          </a:bodyPr>
          <a:lstStyle>
            <a:lvl1pPr marL="0" indent="0">
              <a:buNone/>
              <a:defRPr sz="1650">
                <a:solidFill>
                  <a:srgbClr val="B31B1B"/>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5" name="Date Placeholder 3"/>
          <p:cNvSpPr>
            <a:spLocks noGrp="1"/>
          </p:cNvSpPr>
          <p:nvPr>
            <p:ph type="dt" sz="half" idx="2"/>
          </p:nvPr>
        </p:nvSpPr>
        <p:spPr>
          <a:xfrm>
            <a:off x="7764958" y="6356352"/>
            <a:ext cx="778212" cy="365125"/>
          </a:xfrm>
          <a:prstGeom prst="rect">
            <a:avLst/>
          </a:prstGeom>
        </p:spPr>
        <p:txBody>
          <a:bodyPr vert="horz" lIns="91440" tIns="45720" rIns="91440" bIns="45720" rtlCol="0" anchor="ctr"/>
          <a:lstStyle>
            <a:lvl1pPr algn="r">
              <a:defRPr sz="600">
                <a:solidFill>
                  <a:srgbClr val="809699"/>
                </a:solidFill>
              </a:defRPr>
            </a:lvl1pPr>
          </a:lstStyle>
          <a:p>
            <a:endParaRPr lang="en-US" dirty="0"/>
          </a:p>
        </p:txBody>
      </p:sp>
    </p:spTree>
    <p:extLst>
      <p:ext uri="{BB962C8B-B14F-4D97-AF65-F5344CB8AC3E}">
        <p14:creationId xmlns:p14="http://schemas.microsoft.com/office/powerpoint/2010/main" val="3028977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 Gray Bgrd">
    <p:spTree>
      <p:nvGrpSpPr>
        <p:cNvPr id="1" name=""/>
        <p:cNvGrpSpPr/>
        <p:nvPr/>
      </p:nvGrpSpPr>
      <p:grpSpPr>
        <a:xfrm>
          <a:off x="0" y="0"/>
          <a:ext cx="0" cy="0"/>
          <a:chOff x="0" y="0"/>
          <a:chExt cx="0" cy="0"/>
        </a:xfrm>
      </p:grpSpPr>
      <p:sp>
        <p:nvSpPr>
          <p:cNvPr id="3" name="Date Placeholder 3"/>
          <p:cNvSpPr>
            <a:spLocks noGrp="1"/>
          </p:cNvSpPr>
          <p:nvPr>
            <p:ph type="dt" sz="half" idx="2"/>
          </p:nvPr>
        </p:nvSpPr>
        <p:spPr>
          <a:xfrm>
            <a:off x="7764958" y="6356352"/>
            <a:ext cx="778212" cy="365125"/>
          </a:xfrm>
          <a:prstGeom prst="rect">
            <a:avLst/>
          </a:prstGeom>
        </p:spPr>
        <p:txBody>
          <a:bodyPr vert="horz" lIns="91440" tIns="45720" rIns="91440" bIns="45720" rtlCol="0" anchor="ctr"/>
          <a:lstStyle>
            <a:lvl1pPr algn="r">
              <a:defRPr sz="600">
                <a:solidFill>
                  <a:srgbClr val="809699"/>
                </a:solidFill>
              </a:defRPr>
            </a:lvl1pPr>
          </a:lstStyle>
          <a:p>
            <a:endParaRPr lang="en-US" dirty="0"/>
          </a:p>
        </p:txBody>
      </p:sp>
    </p:spTree>
    <p:extLst>
      <p:ext uri="{BB962C8B-B14F-4D97-AF65-F5344CB8AC3E}">
        <p14:creationId xmlns:p14="http://schemas.microsoft.com/office/powerpoint/2010/main" val="1316521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cs typeface="Arial" panose="020B0604020202020204" pitchFamily="34" charset="0"/>
              </a:defRPr>
            </a:lvl1pPr>
          </a:lstStyle>
          <a:p>
            <a:fld id="{550ECF5F-5AD6-224A-B04C-FF3BC07E2FBC}" type="datetimeFigureOut">
              <a:rPr lang="en-US" smtClean="0"/>
              <a:pPr/>
              <a:t>10/17/18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cs typeface="Arial" panose="020B0604020202020204" pitchFamily="34" charset="0"/>
              </a:defRPr>
            </a:lvl1pPr>
          </a:lstStyle>
          <a:p>
            <a:fld id="{2ABBE6EC-54BD-DB4B-B578-86C0F7FC5F81}" type="slidenum">
              <a:rPr lang="en-US" smtClean="0"/>
              <a:pPr/>
              <a:t>‹#›</a:t>
            </a:fld>
            <a:endParaRPr lang="en-US"/>
          </a:p>
        </p:txBody>
      </p:sp>
    </p:spTree>
    <p:extLst>
      <p:ext uri="{BB962C8B-B14F-4D97-AF65-F5344CB8AC3E}">
        <p14:creationId xmlns:p14="http://schemas.microsoft.com/office/powerpoint/2010/main" val="2342867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0ECF5F-5AD6-224A-B04C-FF3BC07E2FBC}" type="datetimeFigureOut">
              <a:rPr lang="en-US" smtClean="0"/>
              <a:t>10/17/18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ABBE6EC-54BD-DB4B-B578-86C0F7FC5F81}" type="slidenum">
              <a:rPr lang="en-US" smtClean="0"/>
              <a:t>‹#›</a:t>
            </a:fld>
            <a:endParaRPr lang="en-US"/>
          </a:p>
        </p:txBody>
      </p:sp>
    </p:spTree>
    <p:extLst>
      <p:ext uri="{BB962C8B-B14F-4D97-AF65-F5344CB8AC3E}">
        <p14:creationId xmlns:p14="http://schemas.microsoft.com/office/powerpoint/2010/main" val="3914828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50ECF5F-5AD6-224A-B04C-FF3BC07E2FBC}" type="datetimeFigureOut">
              <a:rPr lang="en-US" smtClean="0"/>
              <a:t>10/17/18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ABBE6EC-54BD-DB4B-B578-86C0F7FC5F81}" type="slidenum">
              <a:rPr lang="en-US" smtClean="0"/>
              <a:t>‹#›</a:t>
            </a:fld>
            <a:endParaRPr lang="en-US"/>
          </a:p>
        </p:txBody>
      </p:sp>
    </p:spTree>
    <p:extLst>
      <p:ext uri="{BB962C8B-B14F-4D97-AF65-F5344CB8AC3E}">
        <p14:creationId xmlns:p14="http://schemas.microsoft.com/office/powerpoint/2010/main" val="229706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50ECF5F-5AD6-224A-B04C-FF3BC07E2FBC}" type="datetimeFigureOut">
              <a:rPr lang="en-US" smtClean="0"/>
              <a:t>10/17/18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ABBE6EC-54BD-DB4B-B578-86C0F7FC5F81}" type="slidenum">
              <a:rPr lang="en-US" smtClean="0"/>
              <a:t>‹#›</a:t>
            </a:fld>
            <a:endParaRPr lang="en-US"/>
          </a:p>
        </p:txBody>
      </p:sp>
    </p:spTree>
    <p:extLst>
      <p:ext uri="{BB962C8B-B14F-4D97-AF65-F5344CB8AC3E}">
        <p14:creationId xmlns:p14="http://schemas.microsoft.com/office/powerpoint/2010/main" val="3551314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50ECF5F-5AD6-224A-B04C-FF3BC07E2FBC}" type="datetimeFigureOut">
              <a:rPr lang="en-US" smtClean="0"/>
              <a:t>10/17/18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ABBE6EC-54BD-DB4B-B578-86C0F7FC5F81}" type="slidenum">
              <a:rPr lang="en-US" smtClean="0"/>
              <a:t>‹#›</a:t>
            </a:fld>
            <a:endParaRPr lang="en-US"/>
          </a:p>
        </p:txBody>
      </p:sp>
    </p:spTree>
    <p:extLst>
      <p:ext uri="{BB962C8B-B14F-4D97-AF65-F5344CB8AC3E}">
        <p14:creationId xmlns:p14="http://schemas.microsoft.com/office/powerpoint/2010/main" val="83292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50ECF5F-5AD6-224A-B04C-FF3BC07E2FBC}" type="datetimeFigureOut">
              <a:rPr lang="en-US" smtClean="0"/>
              <a:t>10/17/18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ABBE6EC-54BD-DB4B-B578-86C0F7FC5F81}" type="slidenum">
              <a:rPr lang="en-US" smtClean="0"/>
              <a:t>‹#›</a:t>
            </a:fld>
            <a:endParaRPr lang="en-US"/>
          </a:p>
        </p:txBody>
      </p:sp>
    </p:spTree>
    <p:extLst>
      <p:ext uri="{BB962C8B-B14F-4D97-AF65-F5344CB8AC3E}">
        <p14:creationId xmlns:p14="http://schemas.microsoft.com/office/powerpoint/2010/main" val="1492263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50ECF5F-5AD6-224A-B04C-FF3BC07E2FBC}" type="datetimeFigureOut">
              <a:rPr lang="en-US" smtClean="0"/>
              <a:t>10/17/18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ABBE6EC-54BD-DB4B-B578-86C0F7FC5F81}" type="slidenum">
              <a:rPr lang="en-US" smtClean="0"/>
              <a:t>‹#›</a:t>
            </a:fld>
            <a:endParaRPr lang="en-US"/>
          </a:p>
        </p:txBody>
      </p:sp>
    </p:spTree>
    <p:extLst>
      <p:ext uri="{BB962C8B-B14F-4D97-AF65-F5344CB8AC3E}">
        <p14:creationId xmlns:p14="http://schemas.microsoft.com/office/powerpoint/2010/main" val="2773217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50ECF5F-5AD6-224A-B04C-FF3BC07E2FBC}" type="datetimeFigureOut">
              <a:rPr lang="en-US" smtClean="0"/>
              <a:t>10/17/18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ABBE6EC-54BD-DB4B-B578-86C0F7FC5F81}" type="slidenum">
              <a:rPr lang="en-US" smtClean="0"/>
              <a:t>‹#›</a:t>
            </a:fld>
            <a:endParaRPr lang="en-US"/>
          </a:p>
        </p:txBody>
      </p:sp>
    </p:spTree>
    <p:extLst>
      <p:ext uri="{BB962C8B-B14F-4D97-AF65-F5344CB8AC3E}">
        <p14:creationId xmlns:p14="http://schemas.microsoft.com/office/powerpoint/2010/main" val="22299807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owerPoint Template 2.jpg"/>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3117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hyperlink" Target="mailto:aki2@cornell.edu" TargetMode="External"/></Relationships>
</file>

<file path=ppt/slides/_rels/slide10.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jpeg"/><Relationship Id="rId5"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jpe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jpeg"/><Relationship Id="rId9"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eg"/><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 Id="rId3" Type="http://schemas.openxmlformats.org/officeDocument/2006/relationships/image" Target="../media/image5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hyperlink" Target="http://www.thedailymeal.com/travel/20-best-college-towns-food-america" TargetMode="External"/><Relationship Id="rId4" Type="http://schemas.openxmlformats.org/officeDocument/2006/relationships/hyperlink" Target="http://realestate.msn.com/10-most-exciting-college-towns#3" TargetMode="External"/><Relationship Id="rId5" Type="http://schemas.openxmlformats.org/officeDocument/2006/relationships/hyperlink" Target="http://ithacavoice.com/2015/03/ithaca-named-among-best-small-cities-young-single-women/" TargetMode="External"/><Relationship Id="rId6" Type="http://schemas.openxmlformats.org/officeDocument/2006/relationships/hyperlink" Target="http://abcnews.go.com/Travel/wine-tour-world-10-visit-stops/story?id=23221126#8" TargetMode="External"/><Relationship Id="rId7" Type="http://schemas.openxmlformats.org/officeDocument/2006/relationships/hyperlink" Target="http://www.timesunion.com/news/article/The-20-healthiest-counties-in-New-York-5361560.php#photo-2189593" TargetMode="External"/><Relationship Id="rId8" Type="http://schemas.openxmlformats.org/officeDocument/2006/relationships/hyperlink" Target="http://www.travelandleisure.com/articles/americas-most-romantic-towns/24" TargetMode="External"/><Relationship Id="rId9"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hyperlink" Target="http://www.postbulletin.com/business/rochester-named-to-cheapest-urban-cities-for-twentysomethings-list/article_4b8fa592-d262-547f-b18c-fabebdec40e7.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8.png"/><Relationship Id="rId3" Type="http://schemas.openxmlformats.org/officeDocument/2006/relationships/image" Target="../media/image5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0.jpeg"/><Relationship Id="rId3" Type="http://schemas.openxmlformats.org/officeDocument/2006/relationships/hyperlink" Target="mailto:aki2@cornell.edu"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e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86" y="0"/>
            <a:ext cx="9294126" cy="6858000"/>
          </a:xfrm>
          <a:prstGeom prst="rect">
            <a:avLst/>
          </a:prstGeom>
        </p:spPr>
      </p:pic>
      <p:sp>
        <p:nvSpPr>
          <p:cNvPr id="2" name="TextBox 1"/>
          <p:cNvSpPr txBox="1"/>
          <p:nvPr/>
        </p:nvSpPr>
        <p:spPr>
          <a:xfrm>
            <a:off x="5562600" y="4792173"/>
            <a:ext cx="3581400" cy="1569660"/>
          </a:xfrm>
          <a:prstGeom prst="rect">
            <a:avLst/>
          </a:prstGeom>
          <a:noFill/>
        </p:spPr>
        <p:txBody>
          <a:bodyPr wrap="square" rtlCol="0">
            <a:spAutoFit/>
          </a:bodyPr>
          <a:lstStyle/>
          <a:p>
            <a:r>
              <a:rPr lang="en-US" sz="1600" dirty="0" smtClean="0">
                <a:solidFill>
                  <a:schemeClr val="bg1"/>
                </a:solidFill>
                <a:latin typeface="Arial" panose="020B0604020202020204" pitchFamily="34" charset="0"/>
                <a:cs typeface="Arial" panose="020B0604020202020204" pitchFamily="34" charset="0"/>
              </a:rPr>
              <a:t>Andrea Ippolito</a:t>
            </a:r>
          </a:p>
          <a:p>
            <a:r>
              <a:rPr lang="en-US" sz="1600" i="1" dirty="0" smtClean="0">
                <a:solidFill>
                  <a:schemeClr val="bg1"/>
                </a:solidFill>
                <a:latin typeface="Arial" panose="020B0604020202020204" pitchFamily="34" charset="0"/>
                <a:cs typeface="Arial" panose="020B0604020202020204" pitchFamily="34" charset="0"/>
              </a:rPr>
              <a:t>Executive Director</a:t>
            </a:r>
          </a:p>
          <a:p>
            <a:r>
              <a:rPr lang="en-US" sz="1600" i="1" dirty="0" smtClean="0">
                <a:solidFill>
                  <a:schemeClr val="bg1"/>
                </a:solidFill>
                <a:latin typeface="Arial" panose="020B0604020202020204" pitchFamily="34" charset="0"/>
                <a:cs typeface="Arial" panose="020B0604020202020204" pitchFamily="34" charset="0"/>
              </a:rPr>
              <a:t>Engineering Management Program</a:t>
            </a:r>
          </a:p>
          <a:p>
            <a:r>
              <a:rPr lang="en-US" sz="1600" dirty="0" smtClean="0">
                <a:solidFill>
                  <a:schemeClr val="bg1"/>
                </a:solidFill>
                <a:latin typeface="Arial" panose="020B0604020202020204" pitchFamily="34" charset="0"/>
                <a:cs typeface="Arial" panose="020B0604020202020204" pitchFamily="34" charset="0"/>
                <a:hlinkClick r:id="rId3"/>
              </a:rPr>
              <a:t>aki2@cornell.edu</a:t>
            </a:r>
            <a:endParaRPr lang="en-US" sz="1600" dirty="0" smtClean="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10886" y="0"/>
            <a:ext cx="1164771"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4152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Why Cornell’s Engineering Management M.Eng. Program?</a:t>
            </a:r>
            <a:endParaRPr lang="en-US" sz="3600" dirty="0"/>
          </a:p>
        </p:txBody>
      </p:sp>
      <p:graphicFrame>
        <p:nvGraphicFramePr>
          <p:cNvPr id="4" name="Diagram 3"/>
          <p:cNvGraphicFramePr/>
          <p:nvPr>
            <p:extLst>
              <p:ext uri="{D42A27DB-BD31-4B8C-83A1-F6EECF244321}">
                <p14:modId xmlns:p14="http://schemas.microsoft.com/office/powerpoint/2010/main" val="717777494"/>
              </p:ext>
            </p:extLst>
          </p:nvPr>
        </p:nvGraphicFramePr>
        <p:xfrm>
          <a:off x="1673943" y="169091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4175" y="1756231"/>
            <a:ext cx="1805485" cy="579032"/>
          </a:xfrm>
          <a:prstGeom prst="rect">
            <a:avLst/>
          </a:prstGeom>
        </p:spPr>
      </p:pic>
      <p:pic>
        <p:nvPicPr>
          <p:cNvPr id="7" name="Picture 6"/>
          <p:cNvPicPr>
            <a:picLocks noChangeAspect="1"/>
          </p:cNvPicPr>
          <p:nvPr/>
        </p:nvPicPr>
        <p:blipFill rotWithShape="1">
          <a:blip r:embed="rId9" cstate="email">
            <a:extLst>
              <a:ext uri="{28A0092B-C50C-407E-A947-70E740481C1C}">
                <a14:useLocalDpi xmlns:a14="http://schemas.microsoft.com/office/drawing/2010/main"/>
              </a:ext>
            </a:extLst>
          </a:blip>
          <a:srcRect t="-19067"/>
          <a:stretch/>
        </p:blipFill>
        <p:spPr>
          <a:xfrm>
            <a:off x="399583" y="2335263"/>
            <a:ext cx="1963974" cy="618196"/>
          </a:xfrm>
          <a:prstGeom prst="rect">
            <a:avLst/>
          </a:prstGeom>
        </p:spPr>
      </p:pic>
      <p:sp>
        <p:nvSpPr>
          <p:cNvPr id="9" name="TextBox 8"/>
          <p:cNvSpPr txBox="1"/>
          <p:nvPr/>
        </p:nvSpPr>
        <p:spPr>
          <a:xfrm>
            <a:off x="458557" y="4788705"/>
            <a:ext cx="1905000" cy="646331"/>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230,000+ Cornell alumni</a:t>
            </a:r>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153016" y="3649360"/>
            <a:ext cx="1858849" cy="423185"/>
          </a:xfrm>
          <a:prstGeom prst="rect">
            <a:avLst/>
          </a:prstGeom>
        </p:spPr>
      </p:pic>
      <p:pic>
        <p:nvPicPr>
          <p:cNvPr id="10" name="Picture 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265579" y="2670688"/>
            <a:ext cx="1633724" cy="861803"/>
          </a:xfrm>
          <a:prstGeom prst="rect">
            <a:avLst/>
          </a:prstGeom>
        </p:spPr>
      </p:pic>
      <p:pic>
        <p:nvPicPr>
          <p:cNvPr id="11" name="Picture 10"/>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065339" y="4176952"/>
            <a:ext cx="2034202" cy="611753"/>
          </a:xfrm>
          <a:prstGeom prst="rect">
            <a:avLst/>
          </a:prstGeom>
        </p:spPr>
      </p:pic>
    </p:spTree>
    <p:extLst>
      <p:ext uri="{BB962C8B-B14F-4D97-AF65-F5344CB8AC3E}">
        <p14:creationId xmlns:p14="http://schemas.microsoft.com/office/powerpoint/2010/main" val="283152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1143000"/>
          </a:xfrm>
        </p:spPr>
        <p:txBody>
          <a:bodyPr/>
          <a:lstStyle/>
          <a:p>
            <a:r>
              <a:rPr lang="en-US" dirty="0" smtClean="0"/>
              <a:t>Five most common career paths after graduation</a:t>
            </a:r>
            <a:endParaRPr lang="en-US" dirty="0"/>
          </a:p>
        </p:txBody>
      </p:sp>
      <p:graphicFrame>
        <p:nvGraphicFramePr>
          <p:cNvPr id="4" name="Diagram 3"/>
          <p:cNvGraphicFramePr/>
          <p:nvPr>
            <p:extLst>
              <p:ext uri="{D42A27DB-BD31-4B8C-83A1-F6EECF244321}">
                <p14:modId xmlns:p14="http://schemas.microsoft.com/office/powerpoint/2010/main" val="362757942"/>
              </p:ext>
            </p:extLst>
          </p:nvPr>
        </p:nvGraphicFramePr>
        <p:xfrm>
          <a:off x="718457" y="1641203"/>
          <a:ext cx="7707086" cy="4340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1856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attends the program?</a:t>
            </a:r>
            <a:endParaRPr lang="en-US" dirty="0"/>
          </a:p>
        </p:txBody>
      </p:sp>
      <p:pic>
        <p:nvPicPr>
          <p:cNvPr id="9218" name="Picture 2" descr="http://www.johnson.cornell.edu/portals/32/images/banner/fullsize/johnson-two-year-landing.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8839" y="1417638"/>
            <a:ext cx="3187472" cy="212370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4300780" y="1499735"/>
            <a:ext cx="4386020" cy="2236510"/>
          </a:xfrm>
          <a:prstGeom prst="rect">
            <a:avLst/>
          </a:prstGeom>
        </p:spPr>
        <p:txBody>
          <a:bodyPr wrap="square">
            <a:spAutoFit/>
          </a:bodyPr>
          <a:lstStyle/>
          <a:p>
            <a:pPr marL="285750" indent="-285750">
              <a:spcAft>
                <a:spcPts val="800"/>
              </a:spcAft>
              <a:buFont typeface="Arial" panose="020B0604020202020204" pitchFamily="34" charset="0"/>
              <a:buChar char="•"/>
            </a:pPr>
            <a:r>
              <a:rPr lang="en-US" dirty="0" smtClean="0">
                <a:latin typeface="Arial" panose="020B0604020202020204" pitchFamily="34" charset="0"/>
                <a:ea typeface="Calibri" panose="020F0502020204030204" pitchFamily="34" charset="0"/>
                <a:cs typeface="Arial" panose="020B0604020202020204" pitchFamily="34" charset="0"/>
              </a:rPr>
              <a:t>Average age of students: 24-25</a:t>
            </a:r>
          </a:p>
          <a:p>
            <a:pPr marL="285750" indent="-285750">
              <a:spcAft>
                <a:spcPts val="800"/>
              </a:spcAft>
              <a:buFont typeface="Arial" panose="020B0604020202020204" pitchFamily="34" charset="0"/>
              <a:buChar char="•"/>
            </a:pPr>
            <a:r>
              <a:rPr lang="en-US" dirty="0" smtClean="0">
                <a:latin typeface="Arial" panose="020B0604020202020204" pitchFamily="34" charset="0"/>
                <a:ea typeface="Calibri" panose="020F0502020204030204" pitchFamily="34" charset="0"/>
                <a:cs typeface="Arial" panose="020B0604020202020204" pitchFamily="34" charset="0"/>
              </a:rPr>
              <a:t>33% female</a:t>
            </a:r>
          </a:p>
          <a:p>
            <a:pPr marL="285750" indent="-285750">
              <a:spcAft>
                <a:spcPts val="800"/>
              </a:spcAft>
              <a:buFont typeface="Arial" panose="020B0604020202020204" pitchFamily="34" charset="0"/>
              <a:buChar char="•"/>
            </a:pPr>
            <a:r>
              <a:rPr lang="en-US" dirty="0" smtClean="0">
                <a:latin typeface="Arial" panose="020B0604020202020204" pitchFamily="34" charset="0"/>
                <a:ea typeface="Calibri" panose="020F0502020204030204" pitchFamily="34" charset="0"/>
                <a:cs typeface="Arial" panose="020B0604020202020204" pitchFamily="34" charset="0"/>
              </a:rPr>
              <a:t>Broad engineering backgrounds: Mechanical, Computer Science, Electrical, Industrial, </a:t>
            </a:r>
            <a:r>
              <a:rPr lang="en-US" dirty="0">
                <a:latin typeface="Arial" panose="020B0604020202020204" pitchFamily="34" charset="0"/>
                <a:ea typeface="Calibri" panose="020F0502020204030204" pitchFamily="34" charset="0"/>
                <a:cs typeface="Arial" panose="020B0604020202020204" pitchFamily="34" charset="0"/>
              </a:rPr>
              <a:t>Civil and Environmental, Biomedical</a:t>
            </a:r>
            <a:r>
              <a:rPr lang="en-US" dirty="0" smtClean="0">
                <a:latin typeface="Arial" panose="020B0604020202020204" pitchFamily="34" charset="0"/>
                <a:ea typeface="Calibri" panose="020F0502020204030204" pitchFamily="34" charset="0"/>
                <a:cs typeface="Arial" panose="020B0604020202020204" pitchFamily="34" charset="0"/>
              </a:rPr>
              <a:t>, Chemical, etc.</a:t>
            </a:r>
          </a:p>
        </p:txBody>
      </p:sp>
      <p:pic>
        <p:nvPicPr>
          <p:cNvPr id="9220" name="Picture 4" descr="http://www.engmanagement.cornell.edu/engineering2/customcf/iws_news/uploads/unknown_0.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33708" y="3832579"/>
            <a:ext cx="2436300" cy="174477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78487" y="5634701"/>
            <a:ext cx="2146742" cy="369332"/>
          </a:xfrm>
          <a:prstGeom prst="rect">
            <a:avLst/>
          </a:prstGeom>
          <a:noFill/>
        </p:spPr>
        <p:txBody>
          <a:bodyPr wrap="none" rtlCol="0">
            <a:spAutoFit/>
          </a:bodyPr>
          <a:lstStyle/>
          <a:p>
            <a:r>
              <a:rPr lang="en-US" i="1" dirty="0" smtClean="0">
                <a:latin typeface="Arial" panose="020B0604020202020204" pitchFamily="34" charset="0"/>
                <a:cs typeface="Arial" panose="020B0604020202020204" pitchFamily="34" charset="0"/>
              </a:rPr>
              <a:t>Hackathon winners</a:t>
            </a:r>
            <a:endParaRPr lang="en-US" i="1" dirty="0">
              <a:latin typeface="Arial" panose="020B0604020202020204" pitchFamily="34" charset="0"/>
              <a:cs typeface="Arial" panose="020B0604020202020204" pitchFamily="34" charset="0"/>
            </a:endParaRPr>
          </a:p>
        </p:txBody>
      </p:sp>
      <p:pic>
        <p:nvPicPr>
          <p:cNvPr id="9222" name="Picture 6" descr="Image result for johnson mba social drink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750" y="3832579"/>
            <a:ext cx="2703183" cy="18021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58854" y="5634701"/>
            <a:ext cx="2056973" cy="369332"/>
          </a:xfrm>
          <a:prstGeom prst="rect">
            <a:avLst/>
          </a:prstGeom>
          <a:noFill/>
        </p:spPr>
        <p:txBody>
          <a:bodyPr wrap="none" rtlCol="0">
            <a:spAutoFit/>
          </a:bodyPr>
          <a:lstStyle/>
          <a:p>
            <a:r>
              <a:rPr lang="en-US" i="1" dirty="0" smtClean="0">
                <a:latin typeface="Arial" panose="020B0604020202020204" pitchFamily="34" charset="0"/>
                <a:cs typeface="Arial" panose="020B0604020202020204" pitchFamily="34" charset="0"/>
              </a:rPr>
              <a:t>Social participants</a:t>
            </a:r>
            <a:endParaRPr lang="en-US" i="1" dirty="0">
              <a:latin typeface="Arial" panose="020B0604020202020204" pitchFamily="34" charset="0"/>
              <a:cs typeface="Arial" panose="020B0604020202020204" pitchFamily="34" charset="0"/>
            </a:endParaRPr>
          </a:p>
        </p:txBody>
      </p:sp>
      <p:sp>
        <p:nvSpPr>
          <p:cNvPr id="8" name="TextBox 7"/>
          <p:cNvSpPr txBox="1"/>
          <p:nvPr/>
        </p:nvSpPr>
        <p:spPr>
          <a:xfrm>
            <a:off x="3857168" y="5689521"/>
            <a:ext cx="1903085" cy="369332"/>
          </a:xfrm>
          <a:prstGeom prst="rect">
            <a:avLst/>
          </a:prstGeom>
          <a:noFill/>
        </p:spPr>
        <p:txBody>
          <a:bodyPr wrap="none" rtlCol="0">
            <a:spAutoFit/>
          </a:bodyPr>
          <a:lstStyle/>
          <a:p>
            <a:r>
              <a:rPr lang="en-US" i="1" dirty="0" smtClean="0">
                <a:latin typeface="Arial" panose="020B0604020202020204" pitchFamily="34" charset="0"/>
                <a:cs typeface="Arial" panose="020B0604020202020204" pitchFamily="34" charset="0"/>
              </a:rPr>
              <a:t>Club participants</a:t>
            </a:r>
            <a:endParaRPr lang="en-US" i="1"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34906" y="3832579"/>
            <a:ext cx="2402829" cy="18021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80580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584"/>
            <a:ext cx="8229600" cy="1143000"/>
          </a:xfrm>
        </p:spPr>
        <p:txBody>
          <a:bodyPr/>
          <a:lstStyle/>
          <a:p>
            <a:r>
              <a:rPr lang="en-US" dirty="0" smtClean="0"/>
              <a:t>Who attends? </a:t>
            </a:r>
            <a:br>
              <a:rPr lang="en-US" dirty="0" smtClean="0"/>
            </a:br>
            <a:r>
              <a:rPr lang="en-US" sz="3600" i="1" dirty="0" smtClean="0"/>
              <a:t>People looking to be part of a cohort!</a:t>
            </a:r>
            <a:endParaRPr lang="en-US" sz="3600" i="1"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2851" y="2101950"/>
            <a:ext cx="2227942" cy="2738976"/>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06030" y="2249350"/>
            <a:ext cx="3258899" cy="2444175"/>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46793" y="2249350"/>
            <a:ext cx="2895600" cy="24889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20089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9068"/>
            <a:ext cx="9144000" cy="1143000"/>
          </a:xfrm>
        </p:spPr>
        <p:txBody>
          <a:bodyPr/>
          <a:lstStyle/>
          <a:p>
            <a:r>
              <a:rPr lang="en-US" sz="3200" dirty="0" smtClean="0"/>
              <a:t>Cornell is a member of the Master of Engineering Management Program Consortium</a:t>
            </a:r>
            <a:endParaRPr lang="en-US" sz="3200" dirty="0"/>
          </a:p>
        </p:txBody>
      </p:sp>
      <p:sp>
        <p:nvSpPr>
          <p:cNvPr id="5" name="AutoShape 2" descr="Image result for MEMP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Image result for MEMPC"/>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83228" y="1760538"/>
            <a:ext cx="5377543" cy="338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654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836" y="254000"/>
            <a:ext cx="8229600" cy="1143000"/>
          </a:xfrm>
        </p:spPr>
        <p:txBody>
          <a:bodyPr/>
          <a:lstStyle/>
          <a:p>
            <a:r>
              <a:rPr lang="en-US" dirty="0" smtClean="0"/>
              <a:t>Program Structure</a:t>
            </a:r>
            <a:endParaRPr lang="en-US" dirty="0"/>
          </a:p>
        </p:txBody>
      </p:sp>
      <p:graphicFrame>
        <p:nvGraphicFramePr>
          <p:cNvPr id="4" name="Diagram 3"/>
          <p:cNvGraphicFramePr/>
          <p:nvPr>
            <p:extLst>
              <p:ext uri="{D42A27DB-BD31-4B8C-83A1-F6EECF244321}">
                <p14:modId xmlns:p14="http://schemas.microsoft.com/office/powerpoint/2010/main" val="1975230749"/>
              </p:ext>
            </p:extLst>
          </p:nvPr>
        </p:nvGraphicFramePr>
        <p:xfrm>
          <a:off x="485086" y="650223"/>
          <a:ext cx="6843386" cy="3538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idx="1"/>
          </p:nvPr>
        </p:nvSpPr>
        <p:spPr>
          <a:xfrm>
            <a:off x="281836" y="3267529"/>
            <a:ext cx="8229600" cy="4525963"/>
          </a:xfrm>
        </p:spPr>
        <p:txBody>
          <a:bodyPr/>
          <a:lstStyle/>
          <a:p>
            <a:r>
              <a:rPr lang="en-US" sz="2600" dirty="0" smtClean="0"/>
              <a:t>Coursework and project-oriented program</a:t>
            </a:r>
          </a:p>
          <a:p>
            <a:r>
              <a:rPr lang="en-US" sz="2600" dirty="0" smtClean="0"/>
              <a:t>30 credit hours +  two, 1-credit seminar course</a:t>
            </a:r>
          </a:p>
          <a:p>
            <a:r>
              <a:rPr lang="en-US" sz="2600" dirty="0" smtClean="0"/>
              <a:t>Can be completed in 2 semesters or 3 semesters for students wanting more electives or internships</a:t>
            </a:r>
            <a:endParaRPr lang="en-US" sz="2600" dirty="0"/>
          </a:p>
        </p:txBody>
      </p:sp>
      <p:sp>
        <p:nvSpPr>
          <p:cNvPr id="3" name="TextBox 2"/>
          <p:cNvSpPr txBox="1"/>
          <p:nvPr/>
        </p:nvSpPr>
        <p:spPr>
          <a:xfrm>
            <a:off x="7328472" y="1644540"/>
            <a:ext cx="1815528" cy="1477328"/>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 Optional summer internship and optional 3</a:t>
            </a:r>
            <a:r>
              <a:rPr lang="en-US" baseline="30000" dirty="0" smtClean="0">
                <a:latin typeface="Arial" panose="020B0604020202020204" pitchFamily="34" charset="0"/>
                <a:cs typeface="Arial" panose="020B0604020202020204" pitchFamily="34" charset="0"/>
              </a:rPr>
              <a:t>rd</a:t>
            </a:r>
            <a:r>
              <a:rPr lang="en-US" dirty="0" smtClean="0">
                <a:latin typeface="Arial" panose="020B0604020202020204" pitchFamily="34" charset="0"/>
                <a:cs typeface="Arial" panose="020B0604020202020204" pitchFamily="34" charset="0"/>
              </a:rPr>
              <a:t> semester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3912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576"/>
            <a:ext cx="9144000" cy="1143000"/>
          </a:xfrm>
        </p:spPr>
        <p:txBody>
          <a:bodyPr/>
          <a:lstStyle/>
          <a:p>
            <a:r>
              <a:rPr lang="en-US" dirty="0" smtClean="0"/>
              <a:t>Core Curriculum</a:t>
            </a:r>
            <a:endParaRPr lang="en-US" dirty="0"/>
          </a:p>
        </p:txBody>
      </p:sp>
      <p:graphicFrame>
        <p:nvGraphicFramePr>
          <p:cNvPr id="4" name="Diagram 3"/>
          <p:cNvGraphicFramePr/>
          <p:nvPr>
            <p:extLst>
              <p:ext uri="{D42A27DB-BD31-4B8C-83A1-F6EECF244321}">
                <p14:modId xmlns:p14="http://schemas.microsoft.com/office/powerpoint/2010/main" val="3702315109"/>
              </p:ext>
            </p:extLst>
          </p:nvPr>
        </p:nvGraphicFramePr>
        <p:xfrm>
          <a:off x="628650" y="1045028"/>
          <a:ext cx="7772400" cy="4784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385187" y="5815568"/>
            <a:ext cx="3841116"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+ 3 specialization electives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6919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Specialization electives*</a:t>
            </a:r>
            <a:endParaRPr lang="en-US" dirty="0"/>
          </a:p>
        </p:txBody>
      </p:sp>
      <p:sp>
        <p:nvSpPr>
          <p:cNvPr id="5" name="Rectangle 4"/>
          <p:cNvSpPr/>
          <p:nvPr/>
        </p:nvSpPr>
        <p:spPr>
          <a:xfrm>
            <a:off x="5573485" y="4587339"/>
            <a:ext cx="3418115" cy="1244893"/>
          </a:xfrm>
          <a:prstGeom prst="rect">
            <a:avLst/>
          </a:prstGeom>
        </p:spPr>
        <p:txBody>
          <a:bodyPr wrap="square">
            <a:spAutoFit/>
          </a:bodyPr>
          <a:lstStyle/>
          <a:p>
            <a:pPr>
              <a:lnSpc>
                <a:spcPct val="107000"/>
              </a:lnSpc>
              <a:spcAft>
                <a:spcPts val="800"/>
              </a:spcAft>
            </a:pPr>
            <a:r>
              <a:rPr lang="en-US" sz="1400" dirty="0" smtClean="0">
                <a:latin typeface="Arial" panose="020B0604020202020204" pitchFamily="34" charset="0"/>
                <a:ea typeface="Calibri" panose="020F0502020204030204" pitchFamily="34" charset="0"/>
                <a:cs typeface="Arial" panose="020B0604020202020204" pitchFamily="34" charset="0"/>
              </a:rPr>
              <a:t>*You </a:t>
            </a:r>
            <a:r>
              <a:rPr lang="en-US" sz="1400" dirty="0">
                <a:latin typeface="Arial" panose="020B0604020202020204" pitchFamily="34" charset="0"/>
                <a:ea typeface="Calibri" panose="020F0502020204030204" pitchFamily="34" charset="0"/>
                <a:cs typeface="Arial" panose="020B0604020202020204" pitchFamily="34" charset="0"/>
              </a:rPr>
              <a:t>are welcome to mix and match courses from different </a:t>
            </a:r>
            <a:r>
              <a:rPr lang="en-US" sz="1400" dirty="0" smtClean="0">
                <a:latin typeface="Arial" panose="020B0604020202020204" pitchFamily="34" charset="0"/>
                <a:ea typeface="Calibri" panose="020F0502020204030204" pitchFamily="34" charset="0"/>
                <a:cs typeface="Arial" panose="020B0604020202020204" pitchFamily="34" charset="0"/>
              </a:rPr>
              <a:t>headings, choose </a:t>
            </a:r>
            <a:r>
              <a:rPr lang="en-US" sz="1400" dirty="0">
                <a:latin typeface="Arial" panose="020B0604020202020204" pitchFamily="34" charset="0"/>
                <a:ea typeface="Calibri" panose="020F0502020204030204" pitchFamily="34" charset="0"/>
                <a:cs typeface="Arial" panose="020B0604020202020204" pitchFamily="34" charset="0"/>
              </a:rPr>
              <a:t>courses aligned with your own </a:t>
            </a:r>
            <a:r>
              <a:rPr lang="en-US" sz="1400" dirty="0" smtClean="0">
                <a:latin typeface="Arial" panose="020B0604020202020204" pitchFamily="34" charset="0"/>
                <a:ea typeface="Calibri" panose="020F0502020204030204" pitchFamily="34" charset="0"/>
                <a:cs typeface="Arial" panose="020B0604020202020204" pitchFamily="34" charset="0"/>
              </a:rPr>
              <a:t>interests, or develop your own specialization to </a:t>
            </a:r>
            <a:r>
              <a:rPr lang="en-US" sz="1400" dirty="0">
                <a:latin typeface="Arial" panose="020B0604020202020204" pitchFamily="34" charset="0"/>
                <a:ea typeface="Calibri" panose="020F0502020204030204" pitchFamily="34" charset="0"/>
                <a:cs typeface="Arial" panose="020B0604020202020204" pitchFamily="34" charset="0"/>
              </a:rPr>
              <a:t>best serve your professional goals.</a:t>
            </a:r>
          </a:p>
        </p:txBody>
      </p:sp>
      <p:graphicFrame>
        <p:nvGraphicFramePr>
          <p:cNvPr id="6" name="Diagram 5"/>
          <p:cNvGraphicFramePr/>
          <p:nvPr>
            <p:extLst>
              <p:ext uri="{D42A27DB-BD31-4B8C-83A1-F6EECF244321}">
                <p14:modId xmlns:p14="http://schemas.microsoft.com/office/powerpoint/2010/main" val="813892980"/>
              </p:ext>
            </p:extLst>
          </p:nvPr>
        </p:nvGraphicFramePr>
        <p:xfrm>
          <a:off x="775359" y="1734685"/>
          <a:ext cx="741910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9469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Engineering Management </a:t>
            </a:r>
            <a:br>
              <a:rPr lang="en-US" sz="3200" dirty="0" smtClean="0"/>
            </a:br>
            <a:r>
              <a:rPr lang="en-US" sz="3200" dirty="0" smtClean="0"/>
              <a:t>culminating team project course</a:t>
            </a:r>
            <a:endParaRPr lang="en-US" sz="3200" dirty="0"/>
          </a:p>
        </p:txBody>
      </p:sp>
      <p:sp>
        <p:nvSpPr>
          <p:cNvPr id="6" name="Rectangle 5"/>
          <p:cNvSpPr/>
          <p:nvPr/>
        </p:nvSpPr>
        <p:spPr>
          <a:xfrm>
            <a:off x="726510" y="1549790"/>
            <a:ext cx="7853819" cy="816066"/>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latin typeface="Arial" panose="020B0604020202020204" pitchFamily="34" charset="0"/>
                <a:cs typeface="Arial" panose="020B0604020202020204" pitchFamily="34" charset="0"/>
              </a:rPr>
              <a:t>As a “capstone” for your M.Eng. experience, you will work on a team to perform an </a:t>
            </a:r>
            <a:r>
              <a:rPr lang="en-US" dirty="0">
                <a:solidFill>
                  <a:schemeClr val="tx1"/>
                </a:solidFill>
                <a:latin typeface="Arial" panose="020B0604020202020204" pitchFamily="34" charset="0"/>
                <a:cs typeface="Arial" panose="020B0604020202020204" pitchFamily="34" charset="0"/>
              </a:rPr>
              <a:t>intensive evaluation of some mixture of technological and management aspects of a major engineering project or system</a:t>
            </a:r>
          </a:p>
        </p:txBody>
      </p:sp>
      <p:sp>
        <p:nvSpPr>
          <p:cNvPr id="8" name="TextBox 7"/>
          <p:cNvSpPr txBox="1"/>
          <p:nvPr/>
        </p:nvSpPr>
        <p:spPr>
          <a:xfrm>
            <a:off x="277170" y="2767629"/>
            <a:ext cx="4294830" cy="2585323"/>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Sample topics:</a:t>
            </a:r>
          </a:p>
          <a:p>
            <a:pPr marL="285750" indent="-285750">
              <a:buFontTx/>
              <a:buChar char="-"/>
            </a:pPr>
            <a:r>
              <a:rPr lang="en-US" dirty="0" smtClean="0">
                <a:latin typeface="Arial" panose="020B0604020202020204" pitchFamily="34" charset="0"/>
                <a:cs typeface="Arial" panose="020B0604020202020204" pitchFamily="34" charset="0"/>
              </a:rPr>
              <a:t>Sales and marketing</a:t>
            </a:r>
          </a:p>
          <a:p>
            <a:pPr marL="285750" indent="-285750">
              <a:buFontTx/>
              <a:buChar char="-"/>
            </a:pPr>
            <a:r>
              <a:rPr lang="en-US" dirty="0" smtClean="0">
                <a:latin typeface="Arial" panose="020B0604020202020204" pitchFamily="34" charset="0"/>
                <a:cs typeface="Arial" panose="020B0604020202020204" pitchFamily="34" charset="0"/>
              </a:rPr>
              <a:t>Cost and life cycle benefits</a:t>
            </a:r>
          </a:p>
          <a:p>
            <a:pPr marL="285750" indent="-285750">
              <a:buFontTx/>
              <a:buChar char="-"/>
            </a:pPr>
            <a:r>
              <a:rPr lang="en-US" dirty="0" smtClean="0">
                <a:latin typeface="Arial" panose="020B0604020202020204" pitchFamily="34" charset="0"/>
                <a:cs typeface="Arial" panose="020B0604020202020204" pitchFamily="34" charset="0"/>
              </a:rPr>
              <a:t>Forecasting</a:t>
            </a:r>
          </a:p>
          <a:p>
            <a:pPr marL="285750" indent="-285750">
              <a:buFontTx/>
              <a:buChar char="-"/>
            </a:pPr>
            <a:r>
              <a:rPr lang="en-US" dirty="0" smtClean="0">
                <a:latin typeface="Arial" panose="020B0604020202020204" pitchFamily="34" charset="0"/>
                <a:cs typeface="Arial" panose="020B0604020202020204" pitchFamily="34" charset="0"/>
              </a:rPr>
              <a:t>Technology </a:t>
            </a:r>
            <a:r>
              <a:rPr lang="en-US" dirty="0" err="1" smtClean="0">
                <a:latin typeface="Arial" panose="020B0604020202020204" pitchFamily="34" charset="0"/>
                <a:cs typeface="Arial" panose="020B0604020202020204" pitchFamily="34" charset="0"/>
              </a:rPr>
              <a:t>roadmapping</a:t>
            </a:r>
            <a:r>
              <a:rPr lang="en-US" dirty="0" smtClean="0">
                <a:latin typeface="Arial" panose="020B0604020202020204" pitchFamily="34" charset="0"/>
                <a:cs typeface="Arial" panose="020B0604020202020204" pitchFamily="34" charset="0"/>
              </a:rPr>
              <a:t> or selection</a:t>
            </a:r>
          </a:p>
          <a:p>
            <a:pPr marL="285750" indent="-285750">
              <a:buFontTx/>
              <a:buChar char="-"/>
            </a:pPr>
            <a:r>
              <a:rPr lang="en-US" dirty="0" smtClean="0">
                <a:latin typeface="Arial" panose="020B0604020202020204" pitchFamily="34" charset="0"/>
                <a:cs typeface="Arial" panose="020B0604020202020204" pitchFamily="34" charset="0"/>
              </a:rPr>
              <a:t>Triple bottom line evaluations</a:t>
            </a:r>
          </a:p>
          <a:p>
            <a:pPr marL="285750" indent="-285750">
              <a:buFontTx/>
              <a:buChar char="-"/>
            </a:pPr>
            <a:r>
              <a:rPr lang="en-US" dirty="0" smtClean="0">
                <a:latin typeface="Arial" panose="020B0604020202020204" pitchFamily="34" charset="0"/>
                <a:cs typeface="Arial" panose="020B0604020202020204" pitchFamily="34" charset="0"/>
              </a:rPr>
              <a:t>Decision analysis and support</a:t>
            </a:r>
          </a:p>
          <a:p>
            <a:pPr marL="285750" indent="-285750">
              <a:buFontTx/>
              <a:buChar char="-"/>
            </a:pPr>
            <a:r>
              <a:rPr lang="en-US" dirty="0" smtClean="0">
                <a:latin typeface="Arial" panose="020B0604020202020204" pitchFamily="34" charset="0"/>
                <a:cs typeface="Arial" panose="020B0604020202020204" pitchFamily="34" charset="0"/>
              </a:rPr>
              <a:t>Manufacturing</a:t>
            </a:r>
          </a:p>
          <a:p>
            <a:pPr marL="285750" indent="-285750">
              <a:buFontTx/>
              <a:buChar char="-"/>
            </a:pPr>
            <a:r>
              <a:rPr lang="en-US" dirty="0" smtClean="0">
                <a:latin typeface="Arial" panose="020B0604020202020204" pitchFamily="34" charset="0"/>
                <a:cs typeface="Arial" panose="020B0604020202020204" pitchFamily="34" charset="0"/>
              </a:rPr>
              <a:t>Information exchange</a:t>
            </a:r>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41095" y="3953966"/>
            <a:ext cx="1858849" cy="423185"/>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97125" y="2882133"/>
            <a:ext cx="1633724" cy="861803"/>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96647" y="4587181"/>
            <a:ext cx="2034202" cy="611753"/>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55974" y="2639842"/>
            <a:ext cx="2357507" cy="305143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85005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31376" y="1094233"/>
            <a:ext cx="6881247" cy="4513208"/>
          </a:xfrm>
          <a:prstGeom prst="rect">
            <a:avLst/>
          </a:prstGeom>
        </p:spPr>
      </p:pic>
      <p:sp>
        <p:nvSpPr>
          <p:cNvPr id="2" name="Title 1"/>
          <p:cNvSpPr>
            <a:spLocks noGrp="1"/>
          </p:cNvSpPr>
          <p:nvPr>
            <p:ph type="title"/>
          </p:nvPr>
        </p:nvSpPr>
        <p:spPr/>
        <p:txBody>
          <a:bodyPr/>
          <a:lstStyle/>
          <a:p>
            <a:r>
              <a:rPr lang="en-US" sz="3200" dirty="0" smtClean="0"/>
              <a:t>Where do Engineering Management students go after graduation?</a:t>
            </a:r>
            <a:endParaRPr lang="en-US" sz="3200" dirty="0"/>
          </a:p>
        </p:txBody>
      </p:sp>
      <p:sp>
        <p:nvSpPr>
          <p:cNvPr id="7" name="TextBox 6"/>
          <p:cNvSpPr txBox="1"/>
          <p:nvPr/>
        </p:nvSpPr>
        <p:spPr>
          <a:xfrm>
            <a:off x="1374267" y="5258712"/>
            <a:ext cx="6638356" cy="430887"/>
          </a:xfrm>
          <a:prstGeom prst="rect">
            <a:avLst/>
          </a:prstGeom>
          <a:noFill/>
        </p:spPr>
        <p:txBody>
          <a:bodyPr wrap="none" rtlCol="0">
            <a:spAutoFit/>
          </a:bodyPr>
          <a:lstStyle/>
          <a:p>
            <a:r>
              <a:rPr lang="en-US" sz="2200" i="1" dirty="0" smtClean="0">
                <a:latin typeface="Arial" panose="020B0604020202020204" pitchFamily="34" charset="0"/>
                <a:cs typeface="Arial" panose="020B0604020202020204" pitchFamily="34" charset="0"/>
              </a:rPr>
              <a:t>Sampling of location of graduates from past 5 years</a:t>
            </a:r>
            <a:endParaRPr lang="en-US" sz="2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603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Cornell University</a:t>
            </a:r>
            <a:endParaRPr lang="en-US" dirty="0"/>
          </a:p>
        </p:txBody>
      </p:sp>
      <p:pic>
        <p:nvPicPr>
          <p:cNvPr id="1026" name="Picture 2" descr="Image result for Cornell universit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145" y="1214278"/>
            <a:ext cx="4165809" cy="234535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Cornell universit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0717" y="1853842"/>
            <a:ext cx="3436083" cy="222658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descr="Image result for engineering quad cornel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2145" y="3747181"/>
            <a:ext cx="4165809" cy="214241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5039164" y="4361683"/>
            <a:ext cx="3814011" cy="1200329"/>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a:spAutoFit/>
          </a:bodyPr>
          <a:lstStyle/>
          <a:p>
            <a:r>
              <a:rPr lang="en-US" i="1" dirty="0">
                <a:latin typeface="Arial" panose="020B0604020202020204" pitchFamily="34" charset="0"/>
                <a:cs typeface="Arial" panose="020B0604020202020204" pitchFamily="34" charset="0"/>
              </a:rPr>
              <a:t>"I would found an institution where any person can find instruction in any </a:t>
            </a:r>
            <a:r>
              <a:rPr lang="en-US" i="1" dirty="0" smtClean="0">
                <a:latin typeface="Arial" panose="020B0604020202020204" pitchFamily="34" charset="0"/>
                <a:cs typeface="Arial" panose="020B0604020202020204" pitchFamily="34" charset="0"/>
              </a:rPr>
              <a:t>study”</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 Ezra Cornell</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8057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65721" y="5348614"/>
            <a:ext cx="1578279" cy="15093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Career Services and Support</a:t>
            </a:r>
            <a:endParaRPr lang="en-US" dirty="0"/>
          </a:p>
        </p:txBody>
      </p:sp>
      <p:sp>
        <p:nvSpPr>
          <p:cNvPr id="5" name="TextBox 4"/>
          <p:cNvSpPr txBox="1"/>
          <p:nvPr/>
        </p:nvSpPr>
        <p:spPr>
          <a:xfrm>
            <a:off x="5662543" y="2429163"/>
            <a:ext cx="2917786" cy="3816429"/>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Sample job titles:</a:t>
            </a:r>
          </a:p>
          <a:p>
            <a:endParaRPr lang="en-US" sz="2200" dirty="0" smtClean="0">
              <a:latin typeface="Arial" panose="020B0604020202020204" pitchFamily="34" charset="0"/>
              <a:cs typeface="Arial" panose="020B0604020202020204" pitchFamily="34" charset="0"/>
            </a:endParaRPr>
          </a:p>
          <a:p>
            <a:pPr marL="342900" indent="-342900">
              <a:buFontTx/>
              <a:buChar char="-"/>
            </a:pPr>
            <a:r>
              <a:rPr lang="en-US" sz="2200" dirty="0" smtClean="0">
                <a:latin typeface="Arial" panose="020B0604020202020204" pitchFamily="34" charset="0"/>
                <a:cs typeface="Arial" panose="020B0604020202020204" pitchFamily="34" charset="0"/>
              </a:rPr>
              <a:t>Consultant</a:t>
            </a:r>
          </a:p>
          <a:p>
            <a:pPr marL="342900" indent="-342900">
              <a:buFontTx/>
              <a:buChar char="-"/>
            </a:pPr>
            <a:r>
              <a:rPr lang="en-US" sz="2200" dirty="0" smtClean="0">
                <a:latin typeface="Arial" panose="020B0604020202020204" pitchFamily="34" charset="0"/>
                <a:cs typeface="Arial" panose="020B0604020202020204" pitchFamily="34" charset="0"/>
              </a:rPr>
              <a:t>Product Manager</a:t>
            </a:r>
          </a:p>
          <a:p>
            <a:pPr marL="342900" indent="-342900">
              <a:buFontTx/>
              <a:buChar char="-"/>
            </a:pPr>
            <a:r>
              <a:rPr lang="en-US" sz="2200" dirty="0" smtClean="0">
                <a:latin typeface="Arial" panose="020B0604020202020204" pitchFamily="34" charset="0"/>
                <a:cs typeface="Arial" panose="020B0604020202020204" pitchFamily="34" charset="0"/>
              </a:rPr>
              <a:t>Technical Lead</a:t>
            </a:r>
          </a:p>
          <a:p>
            <a:pPr marL="342900" indent="-342900">
              <a:buFontTx/>
              <a:buChar char="-"/>
            </a:pPr>
            <a:r>
              <a:rPr lang="en-US" sz="2200" dirty="0" smtClean="0">
                <a:latin typeface="Arial" panose="020B0604020202020204" pitchFamily="34" charset="0"/>
                <a:cs typeface="Arial" panose="020B0604020202020204" pitchFamily="34" charset="0"/>
              </a:rPr>
              <a:t>Start-up leadership</a:t>
            </a:r>
          </a:p>
          <a:p>
            <a:pPr marL="342900" indent="-342900">
              <a:buFontTx/>
              <a:buChar char="-"/>
            </a:pPr>
            <a:r>
              <a:rPr lang="en-US" sz="2200" dirty="0" smtClean="0">
                <a:latin typeface="Arial" panose="020B0604020202020204" pitchFamily="34" charset="0"/>
                <a:cs typeface="Arial" panose="020B0604020202020204" pitchFamily="34" charset="0"/>
              </a:rPr>
              <a:t>Project Engineer</a:t>
            </a:r>
          </a:p>
          <a:p>
            <a:pPr marL="342900" indent="-342900">
              <a:buFontTx/>
              <a:buChar char="-"/>
            </a:pPr>
            <a:r>
              <a:rPr lang="en-US" sz="2200" dirty="0" smtClean="0">
                <a:latin typeface="Arial" panose="020B0604020202020204" pitchFamily="34" charset="0"/>
                <a:cs typeface="Arial" panose="020B0604020202020204" pitchFamily="34" charset="0"/>
              </a:rPr>
              <a:t>Program Manager</a:t>
            </a:r>
          </a:p>
          <a:p>
            <a:pPr marL="342900" indent="-342900">
              <a:buFontTx/>
              <a:buChar char="-"/>
            </a:pPr>
            <a:r>
              <a:rPr lang="en-US" sz="2200" dirty="0" smtClean="0">
                <a:latin typeface="Arial" panose="020B0604020202020204" pitchFamily="34" charset="0"/>
                <a:cs typeface="Arial" panose="020B0604020202020204" pitchFamily="34" charset="0"/>
              </a:rPr>
              <a:t>Strategy Analyst</a:t>
            </a:r>
          </a:p>
          <a:p>
            <a:pPr marL="342900" indent="-342900">
              <a:buFontTx/>
              <a:buChar char="-"/>
            </a:pPr>
            <a:r>
              <a:rPr lang="en-US" sz="2200" dirty="0" smtClean="0">
                <a:latin typeface="Arial" panose="020B0604020202020204" pitchFamily="34" charset="0"/>
                <a:cs typeface="Arial" panose="020B0604020202020204" pitchFamily="34" charset="0"/>
              </a:rPr>
              <a:t>Business Manager</a:t>
            </a:r>
          </a:p>
          <a:p>
            <a:pPr marL="342900" indent="-342900">
              <a:buFontTx/>
              <a:buChar char="-"/>
            </a:pPr>
            <a:endParaRPr lang="en-US" sz="2200" dirty="0" smtClean="0">
              <a:latin typeface="Arial" panose="020B0604020202020204" pitchFamily="34" charset="0"/>
              <a:cs typeface="Arial" panose="020B0604020202020204" pitchFamily="34" charset="0"/>
            </a:endParaRPr>
          </a:p>
        </p:txBody>
      </p:sp>
      <p:sp>
        <p:nvSpPr>
          <p:cNvPr id="6" name="Rectangle 5"/>
          <p:cNvSpPr/>
          <p:nvPr/>
        </p:nvSpPr>
        <p:spPr>
          <a:xfrm>
            <a:off x="726510" y="1141757"/>
            <a:ext cx="7853819" cy="816066"/>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latin typeface="Arial" panose="020B0604020202020204" pitchFamily="34" charset="0"/>
                <a:cs typeface="Arial" panose="020B0604020202020204" pitchFamily="34" charset="0"/>
              </a:rPr>
              <a:t>Cornell Career Services attracts top companies from across the world to participate in on-campus recruiting. </a:t>
            </a:r>
          </a:p>
        </p:txBody>
      </p:sp>
      <p:sp>
        <p:nvSpPr>
          <p:cNvPr id="8" name="Rectangle 7"/>
          <p:cNvSpPr/>
          <p:nvPr/>
        </p:nvSpPr>
        <p:spPr>
          <a:xfrm>
            <a:off x="1197089" y="2340834"/>
            <a:ext cx="4572000" cy="919482"/>
          </a:xfrm>
          <a:prstGeom prst="rect">
            <a:avLst/>
          </a:prstGeom>
        </p:spPr>
        <p:txBody>
          <a:bodyPr>
            <a:spAutoFit/>
          </a:bodyPr>
          <a:lstStyle/>
          <a:p>
            <a:pPr>
              <a:lnSpc>
                <a:spcPct val="107000"/>
              </a:lnSpc>
              <a:spcAft>
                <a:spcPts val="800"/>
              </a:spcAft>
            </a:pPr>
            <a:r>
              <a:rPr lang="en-US" sz="2200" dirty="0" smtClean="0">
                <a:latin typeface="Arial" panose="020B0604020202020204" pitchFamily="34" charset="0"/>
                <a:ea typeface="Calibri" panose="020F0502020204030204" pitchFamily="34" charset="0"/>
                <a:cs typeface="Arial" panose="020B0604020202020204" pitchFamily="34" charset="0"/>
              </a:rPr>
              <a:t>Career placement stats: </a:t>
            </a:r>
            <a:endParaRPr lang="en-US" sz="22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endParaRPr lang="en-US" sz="2200" dirty="0">
              <a:latin typeface="Arial" panose="020B0604020202020204" pitchFamily="34" charset="0"/>
              <a:ea typeface="Calibri" panose="020F0502020204030204" pitchFamily="34" charset="0"/>
              <a:cs typeface="Arial" panose="020B0604020202020204" pitchFamily="34" charset="0"/>
            </a:endParaRPr>
          </a:p>
        </p:txBody>
      </p:sp>
      <p:sp>
        <p:nvSpPr>
          <p:cNvPr id="9" name="Oval 8"/>
          <p:cNvSpPr/>
          <p:nvPr/>
        </p:nvSpPr>
        <p:spPr>
          <a:xfrm>
            <a:off x="1869455" y="3139140"/>
            <a:ext cx="1613634" cy="1495811"/>
          </a:xfrm>
          <a:prstGeom prst="ellipse">
            <a:avLst/>
          </a:prstGeom>
          <a:solidFill>
            <a:schemeClr val="tx2">
              <a:lumMod val="20000"/>
              <a:lumOff val="8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Arial" panose="020B0604020202020204" pitchFamily="34" charset="0"/>
                <a:cs typeface="Arial" panose="020B0604020202020204" pitchFamily="34" charset="0"/>
              </a:rPr>
              <a:t>Median</a:t>
            </a:r>
          </a:p>
          <a:p>
            <a:pPr algn="ctr"/>
            <a:r>
              <a:rPr lang="en-US" sz="1600" dirty="0" smtClean="0">
                <a:solidFill>
                  <a:schemeClr val="tx1"/>
                </a:solidFill>
                <a:latin typeface="Arial" panose="020B0604020202020204" pitchFamily="34" charset="0"/>
                <a:ea typeface="Calibri" panose="020F0502020204030204" pitchFamily="34" charset="0"/>
                <a:cs typeface="Arial" panose="020B0604020202020204" pitchFamily="34" charset="0"/>
              </a:rPr>
              <a:t>$</a:t>
            </a:r>
            <a:r>
              <a:rPr lang="en-US" sz="1600" dirty="0">
                <a:solidFill>
                  <a:schemeClr val="tx1"/>
                </a:solidFill>
                <a:latin typeface="Arial" panose="020B0604020202020204" pitchFamily="34" charset="0"/>
                <a:ea typeface="Calibri" panose="020F0502020204030204" pitchFamily="34" charset="0"/>
                <a:cs typeface="Arial" panose="020B0604020202020204" pitchFamily="34" charset="0"/>
              </a:rPr>
              <a:t>74,375</a:t>
            </a:r>
            <a:r>
              <a:rPr lang="en-US" sz="1600" dirty="0" smtClean="0">
                <a:solidFill>
                  <a:schemeClr val="tx1"/>
                </a:solidFill>
                <a:latin typeface="Arial" panose="020B0604020202020204" pitchFamily="34" charset="0"/>
                <a:cs typeface="Arial" panose="020B0604020202020204" pitchFamily="34" charset="0"/>
              </a:rPr>
              <a:t> </a:t>
            </a:r>
            <a:endParaRPr lang="en-US" sz="1600" dirty="0">
              <a:solidFill>
                <a:schemeClr val="tx1"/>
              </a:solidFill>
              <a:latin typeface="Arial" panose="020B0604020202020204" pitchFamily="34" charset="0"/>
              <a:cs typeface="Arial" panose="020B0604020202020204" pitchFamily="34" charset="0"/>
            </a:endParaRPr>
          </a:p>
        </p:txBody>
      </p:sp>
      <p:sp>
        <p:nvSpPr>
          <p:cNvPr id="10" name="Oval 9"/>
          <p:cNvSpPr/>
          <p:nvPr/>
        </p:nvSpPr>
        <p:spPr>
          <a:xfrm>
            <a:off x="3571625" y="3139140"/>
            <a:ext cx="1576572" cy="1495811"/>
          </a:xfrm>
          <a:prstGeom prst="ellipse">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Arial" panose="020B0604020202020204" pitchFamily="34" charset="0"/>
                <a:cs typeface="Arial" panose="020B0604020202020204" pitchFamily="34" charset="0"/>
              </a:rPr>
              <a:t>High: </a:t>
            </a:r>
          </a:p>
          <a:p>
            <a:pPr algn="ctr"/>
            <a:r>
              <a:rPr lang="en-US" sz="1600" dirty="0" smtClean="0">
                <a:solidFill>
                  <a:schemeClr val="tx1"/>
                </a:solidFill>
                <a:latin typeface="Arial" panose="020B0604020202020204" pitchFamily="34" charset="0"/>
                <a:cs typeface="Arial" panose="020B0604020202020204" pitchFamily="34" charset="0"/>
              </a:rPr>
              <a:t>$130,000+</a:t>
            </a:r>
            <a:endParaRPr lang="en-US" sz="1600" dirty="0">
              <a:solidFill>
                <a:schemeClr val="tx1"/>
              </a:solidFill>
              <a:latin typeface="Arial" panose="020B0604020202020204" pitchFamily="34" charset="0"/>
              <a:cs typeface="Arial" panose="020B0604020202020204" pitchFamily="34" charset="0"/>
            </a:endParaRPr>
          </a:p>
        </p:txBody>
      </p:sp>
      <p:sp>
        <p:nvSpPr>
          <p:cNvPr id="11" name="Oval 10"/>
          <p:cNvSpPr/>
          <p:nvPr/>
        </p:nvSpPr>
        <p:spPr>
          <a:xfrm>
            <a:off x="181939" y="3139140"/>
            <a:ext cx="1547506" cy="1495811"/>
          </a:xfrm>
          <a:prstGeom prst="ellipse">
            <a:avLst/>
          </a:prstGeom>
          <a:solidFill>
            <a:schemeClr val="tx2">
              <a:lumMod val="20000"/>
              <a:lumOff val="8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latin typeface="Arial" panose="020B0604020202020204" pitchFamily="34" charset="0"/>
                <a:cs typeface="Arial" panose="020B0604020202020204" pitchFamily="34" charset="0"/>
              </a:rPr>
              <a:t>94% students placed within 3 months of graduation</a:t>
            </a:r>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37390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65721" y="5348614"/>
            <a:ext cx="1578279" cy="15093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316" name="Picture 4" descr="Image result for Johnson and Johns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17639" y="5413653"/>
            <a:ext cx="2911050" cy="16544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Career Services and Support</a:t>
            </a:r>
            <a:endParaRPr lang="en-US" dirty="0"/>
          </a:p>
        </p:txBody>
      </p:sp>
      <p:sp>
        <p:nvSpPr>
          <p:cNvPr id="4" name="TextBox 3"/>
          <p:cNvSpPr txBox="1"/>
          <p:nvPr/>
        </p:nvSpPr>
        <p:spPr>
          <a:xfrm>
            <a:off x="306855" y="2086182"/>
            <a:ext cx="4321370" cy="3262432"/>
          </a:xfrm>
          <a:prstGeom prst="rect">
            <a:avLst/>
          </a:prstGeom>
          <a:noFill/>
        </p:spPr>
        <p:txBody>
          <a:bodyPr wrap="square" rtlCol="0">
            <a:spAutoFit/>
          </a:bodyPr>
          <a:lstStyle/>
          <a:p>
            <a:r>
              <a:rPr lang="en-US" sz="2200" dirty="0" smtClean="0">
                <a:latin typeface="Arial" panose="020B0604020202020204" pitchFamily="34" charset="0"/>
                <a:cs typeface="Arial" panose="020B0604020202020204" pitchFamily="34" charset="0"/>
              </a:rPr>
              <a:t>Sample companies:</a:t>
            </a:r>
          </a:p>
          <a:p>
            <a:endParaRPr lang="en-US" sz="22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Accenture</a:t>
            </a:r>
            <a:r>
              <a:rPr lang="en-US" dirty="0">
                <a:latin typeface="Arial" panose="020B0604020202020204" pitchFamily="34" charset="0"/>
                <a:cs typeface="Arial" panose="020B0604020202020204" pitchFamily="34" charset="0"/>
              </a:rPr>
              <a:t>, Johnson &amp; Johnson, Goldman Sachs, JP Morgan Chase, </a:t>
            </a:r>
            <a:r>
              <a:rPr lang="en-US" dirty="0" smtClean="0">
                <a:latin typeface="Arial" panose="020B0604020202020204" pitchFamily="34" charset="0"/>
                <a:cs typeface="Arial" panose="020B0604020202020204" pitchFamily="34" charset="0"/>
              </a:rPr>
              <a:t>Capitol One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Pricewaterhouse</a:t>
            </a:r>
            <a:r>
              <a:rPr lang="en-US" dirty="0">
                <a:latin typeface="Arial" panose="020B0604020202020204" pitchFamily="34" charset="0"/>
                <a:cs typeface="Arial" panose="020B0604020202020204" pitchFamily="34" charset="0"/>
              </a:rPr>
              <a:t> Coopers, Oracle, Black and Veatch, Citigroup, Blackrock, Kimberly-Clark, Hitachi USA, Canon USA, </a:t>
            </a:r>
            <a:r>
              <a:rPr lang="en-US" dirty="0" err="1">
                <a:latin typeface="Arial" panose="020B0604020202020204" pitchFamily="34" charset="0"/>
                <a:cs typeface="Arial" panose="020B0604020202020204" pitchFamily="34" charset="0"/>
              </a:rPr>
              <a:t>DropBox</a:t>
            </a:r>
            <a:r>
              <a:rPr lang="en-US" dirty="0">
                <a:latin typeface="Arial" panose="020B0604020202020204" pitchFamily="34" charset="0"/>
                <a:cs typeface="Arial" panose="020B0604020202020204" pitchFamily="34" charset="0"/>
              </a:rPr>
              <a:t>, McKinsey, Skanska, Intel, Amazon, Ernst + Young, </a:t>
            </a:r>
            <a:r>
              <a:rPr lang="en-US" dirty="0" err="1">
                <a:latin typeface="Arial" panose="020B0604020202020204" pitchFamily="34" charset="0"/>
                <a:cs typeface="Arial" panose="020B0604020202020204" pitchFamily="34" charset="0"/>
              </a:rPr>
              <a:t>WorkDay</a:t>
            </a:r>
            <a:r>
              <a:rPr lang="en-US" dirty="0">
                <a:latin typeface="Arial" panose="020B0604020202020204" pitchFamily="34" charset="0"/>
                <a:cs typeface="Arial" panose="020B0604020202020204" pitchFamily="34" charset="0"/>
              </a:rPr>
              <a:t>, Northrop-Grumman, IHI Machinery, </a:t>
            </a:r>
            <a:r>
              <a:rPr lang="en-US" dirty="0" err="1">
                <a:latin typeface="Arial" panose="020B0604020202020204" pitchFamily="34" charset="0"/>
                <a:cs typeface="Arial" panose="020B0604020202020204" pitchFamily="34" charset="0"/>
              </a:rPr>
              <a:t>SunPower</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Skanska</a:t>
            </a:r>
            <a:r>
              <a:rPr lang="en-US" dirty="0">
                <a:latin typeface="Arial" panose="020B0604020202020204" pitchFamily="34" charset="0"/>
                <a:cs typeface="Arial" panose="020B0604020202020204" pitchFamily="34" charset="0"/>
              </a:rPr>
              <a:t>, Corning </a:t>
            </a:r>
          </a:p>
        </p:txBody>
      </p:sp>
      <p:sp>
        <p:nvSpPr>
          <p:cNvPr id="6" name="Rectangle 5"/>
          <p:cNvSpPr/>
          <p:nvPr/>
        </p:nvSpPr>
        <p:spPr>
          <a:xfrm>
            <a:off x="275572" y="1054075"/>
            <a:ext cx="8592855" cy="816066"/>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latin typeface="Arial" panose="020B0604020202020204" pitchFamily="34" charset="0"/>
                <a:cs typeface="Arial" panose="020B0604020202020204" pitchFamily="34" charset="0"/>
              </a:rPr>
              <a:t>Cornell Career Services attracts top companies from across the world to participate in on-campus recruiting. </a:t>
            </a:r>
          </a:p>
        </p:txBody>
      </p:sp>
      <p:sp>
        <p:nvSpPr>
          <p:cNvPr id="3" name="AutoShape 2" descr="Image result for Goldman sach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78572" y="2197075"/>
            <a:ext cx="1278134" cy="1278134"/>
          </a:xfrm>
          <a:prstGeom prst="rect">
            <a:avLst/>
          </a:prstGeom>
        </p:spPr>
      </p:pic>
      <p:sp>
        <p:nvSpPr>
          <p:cNvPr id="9" name="AutoShape 6" descr="Image result for Amaz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55809" y="2091877"/>
            <a:ext cx="1434710" cy="1434710"/>
          </a:xfrm>
          <a:prstGeom prst="rect">
            <a:avLst/>
          </a:prstGeom>
        </p:spPr>
      </p:pic>
      <p:pic>
        <p:nvPicPr>
          <p:cNvPr id="13320" name="Picture 8" descr="Image result for McKinse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14105" y="5074671"/>
            <a:ext cx="3718118" cy="910376"/>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10" descr="Image result for inte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70846" y="2346698"/>
            <a:ext cx="1368027" cy="902105"/>
          </a:xfrm>
          <a:prstGeom prst="rect">
            <a:avLst/>
          </a:prstGeom>
        </p:spPr>
      </p:pic>
      <p:sp>
        <p:nvSpPr>
          <p:cNvPr id="13" name="AutoShape 12" descr="Image result for skansk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41128" y="4620405"/>
            <a:ext cx="3064072" cy="428970"/>
          </a:xfrm>
          <a:prstGeom prst="rect">
            <a:avLst/>
          </a:prstGeom>
        </p:spPr>
      </p:pic>
      <p:pic>
        <p:nvPicPr>
          <p:cNvPr id="13326" name="Picture 14" descr="Image result for Citigroup"/>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829073" y="3626278"/>
            <a:ext cx="2209800" cy="633476"/>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16" descr="Image result for dropbox"/>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778571" y="3775339"/>
            <a:ext cx="1910682" cy="434061"/>
          </a:xfrm>
          <a:prstGeom prst="rect">
            <a:avLst/>
          </a:prstGeom>
        </p:spPr>
      </p:pic>
    </p:spTree>
    <p:extLst>
      <p:ext uri="{BB962C8B-B14F-4D97-AF65-F5344CB8AC3E}">
        <p14:creationId xmlns:p14="http://schemas.microsoft.com/office/powerpoint/2010/main" val="27664336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087621" y="2773545"/>
            <a:ext cx="1576905" cy="2292935"/>
          </a:xfrm>
          <a:prstGeom prst="rect">
            <a:avLst/>
          </a:prstGeom>
        </p:spPr>
        <p:txBody>
          <a:bodyPr wrap="square">
            <a:spAutoFit/>
          </a:bodyPr>
          <a:lstStyle/>
          <a:p>
            <a:pPr marL="171450" indent="-171450">
              <a:buFont typeface="Arial" panose="020B0604020202020204" pitchFamily="34" charset="0"/>
              <a:buChar char="•"/>
            </a:pPr>
            <a:r>
              <a:rPr lang="en-US" sz="1100" dirty="0" smtClean="0">
                <a:latin typeface="Arial" panose="020B0604020202020204" pitchFamily="34" charset="0"/>
                <a:cs typeface="Arial" panose="020B0604020202020204" pitchFamily="34" charset="0"/>
              </a:rPr>
              <a:t>Orientation workshops, including career services, cohort building activities, and leadership development</a:t>
            </a:r>
          </a:p>
          <a:p>
            <a:pPr marL="171450" indent="-171450">
              <a:buFont typeface="Arial" panose="020B0604020202020204" pitchFamily="34" charset="0"/>
              <a:buChar char="•"/>
            </a:pPr>
            <a:r>
              <a:rPr lang="en-US" sz="1100" dirty="0" smtClean="0">
                <a:latin typeface="Arial" panose="020B0604020202020204" pitchFamily="34" charset="0"/>
                <a:cs typeface="Arial" panose="020B0604020202020204" pitchFamily="34" charset="0"/>
              </a:rPr>
              <a:t>Meet with faculty advisory to review program and career goals</a:t>
            </a:r>
          </a:p>
          <a:p>
            <a:pPr marL="628650" lvl="1" indent="-171450">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p:txBody>
      </p:sp>
      <p:graphicFrame>
        <p:nvGraphicFramePr>
          <p:cNvPr id="15" name="Diagram 14"/>
          <p:cNvGraphicFramePr/>
          <p:nvPr>
            <p:extLst>
              <p:ext uri="{D42A27DB-BD31-4B8C-83A1-F6EECF244321}">
                <p14:modId xmlns:p14="http://schemas.microsoft.com/office/powerpoint/2010/main" val="3069681554"/>
              </p:ext>
            </p:extLst>
          </p:nvPr>
        </p:nvGraphicFramePr>
        <p:xfrm>
          <a:off x="304800" y="671471"/>
          <a:ext cx="8534399" cy="3169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ENMGT 6090: Professional and Leadership Development Series</a:t>
            </a:r>
            <a:endParaRPr lang="en-US" dirty="0"/>
          </a:p>
        </p:txBody>
      </p:sp>
      <p:sp>
        <p:nvSpPr>
          <p:cNvPr id="4" name="Rectangle 3"/>
          <p:cNvSpPr/>
          <p:nvPr/>
        </p:nvSpPr>
        <p:spPr>
          <a:xfrm>
            <a:off x="377041" y="2716387"/>
            <a:ext cx="1656320" cy="20858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5" name="Rectangle 4"/>
          <p:cNvSpPr/>
          <p:nvPr/>
        </p:nvSpPr>
        <p:spPr>
          <a:xfrm>
            <a:off x="2087621" y="2716388"/>
            <a:ext cx="1576905" cy="20858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6" name="Rectangle 5"/>
          <p:cNvSpPr/>
          <p:nvPr/>
        </p:nvSpPr>
        <p:spPr>
          <a:xfrm>
            <a:off x="3718786" y="2716386"/>
            <a:ext cx="1491511" cy="20858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7" name="Rectangle 6"/>
          <p:cNvSpPr/>
          <p:nvPr/>
        </p:nvSpPr>
        <p:spPr>
          <a:xfrm>
            <a:off x="5308257" y="2742979"/>
            <a:ext cx="1528935" cy="205921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8" name="Rectangle 7"/>
          <p:cNvSpPr/>
          <p:nvPr/>
        </p:nvSpPr>
        <p:spPr>
          <a:xfrm>
            <a:off x="6887274" y="2775398"/>
            <a:ext cx="1512537" cy="202679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9" name="Rectangle 8"/>
          <p:cNvSpPr/>
          <p:nvPr/>
        </p:nvSpPr>
        <p:spPr>
          <a:xfrm>
            <a:off x="460167" y="2775398"/>
            <a:ext cx="1550102" cy="1277273"/>
          </a:xfrm>
          <a:prstGeom prst="rect">
            <a:avLst/>
          </a:prstGeom>
        </p:spPr>
        <p:txBody>
          <a:bodyPr wrap="square">
            <a:spAutoFit/>
          </a:bodyPr>
          <a:lstStyle/>
          <a:p>
            <a:pPr marL="171450" indent="-171450">
              <a:buFont typeface="Arial" panose="020B0604020202020204" pitchFamily="34" charset="0"/>
              <a:buChar char="•"/>
            </a:pPr>
            <a:r>
              <a:rPr lang="en-US" sz="1100" dirty="0" smtClean="0">
                <a:latin typeface="Arial" panose="020B0604020202020204" pitchFamily="34" charset="0"/>
                <a:cs typeface="Arial" panose="020B0604020202020204" pitchFamily="34" charset="0"/>
              </a:rPr>
              <a:t>Career Services Kickoff Webinar </a:t>
            </a:r>
          </a:p>
          <a:p>
            <a:pPr marL="171450" indent="-171450">
              <a:buFont typeface="Arial" panose="020B0604020202020204" pitchFamily="34" charset="0"/>
              <a:buChar char="•"/>
            </a:pPr>
            <a:r>
              <a:rPr lang="en-US" sz="1100" dirty="0" smtClean="0">
                <a:latin typeface="Arial" panose="020B0604020202020204" pitchFamily="34" charset="0"/>
                <a:cs typeface="Arial" panose="020B0604020202020204" pitchFamily="34" charset="0"/>
              </a:rPr>
              <a:t>Meet 1:1 with faculty to review resumes, cover letter, and career development plan </a:t>
            </a:r>
            <a:endParaRPr lang="en-US" sz="1100" dirty="0">
              <a:latin typeface="Arial" panose="020B0604020202020204" pitchFamily="34" charset="0"/>
              <a:cs typeface="Arial" panose="020B0604020202020204" pitchFamily="34" charset="0"/>
            </a:endParaRPr>
          </a:p>
        </p:txBody>
      </p:sp>
      <p:sp>
        <p:nvSpPr>
          <p:cNvPr id="11" name="Rectangle 10"/>
          <p:cNvSpPr/>
          <p:nvPr/>
        </p:nvSpPr>
        <p:spPr>
          <a:xfrm>
            <a:off x="3689900" y="2871403"/>
            <a:ext cx="1545771" cy="1615827"/>
          </a:xfrm>
          <a:prstGeom prst="rect">
            <a:avLst/>
          </a:prstGeom>
        </p:spPr>
        <p:txBody>
          <a:bodyPr wrap="square">
            <a:spAutoFit/>
          </a:bodyPr>
          <a:lstStyle/>
          <a:p>
            <a:pPr marL="171450" indent="-171450">
              <a:buFont typeface="Arial" panose="020B0604020202020204" pitchFamily="34" charset="0"/>
              <a:buChar char="•"/>
            </a:pPr>
            <a:r>
              <a:rPr lang="en-US" sz="1100" b="0" i="0" dirty="0" smtClean="0">
                <a:solidFill>
                  <a:srgbClr val="000000"/>
                </a:solidFill>
                <a:effectLst/>
                <a:latin typeface="Arial" panose="020B0604020202020204" pitchFamily="34" charset="0"/>
              </a:rPr>
              <a:t>Career fair</a:t>
            </a:r>
          </a:p>
          <a:p>
            <a:pPr marL="171450" indent="-171450">
              <a:buFont typeface="Arial" panose="020B0604020202020204" pitchFamily="34" charset="0"/>
              <a:buChar char="•"/>
            </a:pPr>
            <a:r>
              <a:rPr lang="en-US" sz="1100" dirty="0" smtClean="0">
                <a:solidFill>
                  <a:srgbClr val="000000"/>
                </a:solidFill>
                <a:latin typeface="Arial" panose="020B0604020202020204" pitchFamily="34" charset="0"/>
              </a:rPr>
              <a:t>Informational interview and mock interview prep</a:t>
            </a:r>
          </a:p>
          <a:p>
            <a:pPr marL="171450" indent="-171450">
              <a:buFont typeface="Arial" panose="020B0604020202020204" pitchFamily="34" charset="0"/>
              <a:buChar char="•"/>
            </a:pPr>
            <a:r>
              <a:rPr lang="en-US" sz="1100" dirty="0" smtClean="0">
                <a:solidFill>
                  <a:srgbClr val="000000"/>
                </a:solidFill>
                <a:latin typeface="Arial" panose="020B0604020202020204" pitchFamily="34" charset="0"/>
              </a:rPr>
              <a:t>Company visits to campus and information sessions</a:t>
            </a:r>
            <a:endParaRPr lang="en-US" sz="1100" dirty="0"/>
          </a:p>
        </p:txBody>
      </p:sp>
      <p:sp>
        <p:nvSpPr>
          <p:cNvPr id="12" name="Rectangle 11"/>
          <p:cNvSpPr/>
          <p:nvPr/>
        </p:nvSpPr>
        <p:spPr>
          <a:xfrm>
            <a:off x="5349952" y="2871403"/>
            <a:ext cx="1319032" cy="1277273"/>
          </a:xfrm>
          <a:prstGeom prst="rect">
            <a:avLst/>
          </a:prstGeom>
        </p:spPr>
        <p:txBody>
          <a:bodyPr wrap="square">
            <a:spAutoFit/>
          </a:bodyPr>
          <a:lstStyle/>
          <a:p>
            <a:pPr marL="171450" indent="-171450">
              <a:buFont typeface="Arial" panose="020B0604020202020204" pitchFamily="34" charset="0"/>
              <a:buChar char="•"/>
            </a:pPr>
            <a:r>
              <a:rPr lang="en-US" sz="1100" dirty="0" smtClean="0">
                <a:latin typeface="Arial" panose="020B0604020202020204" pitchFamily="34" charset="0"/>
                <a:cs typeface="Arial" panose="020B0604020202020204" pitchFamily="34" charset="0"/>
              </a:rPr>
              <a:t>NYC Trek to companies</a:t>
            </a:r>
          </a:p>
          <a:p>
            <a:pPr marL="171450" indent="-171450">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Company visits to campus and information sessions</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p:txBody>
      </p:sp>
      <p:sp>
        <p:nvSpPr>
          <p:cNvPr id="13" name="Rectangle 12"/>
          <p:cNvSpPr/>
          <p:nvPr/>
        </p:nvSpPr>
        <p:spPr>
          <a:xfrm>
            <a:off x="6850572" y="2871403"/>
            <a:ext cx="1342411" cy="938719"/>
          </a:xfrm>
          <a:prstGeom prst="rect">
            <a:avLst/>
          </a:prstGeom>
        </p:spPr>
        <p:txBody>
          <a:bodyPr wrap="square">
            <a:spAutoFit/>
          </a:bodyPr>
          <a:lstStyle/>
          <a:p>
            <a:pPr marL="171450" indent="-171450">
              <a:buFont typeface="Arial" panose="020B0604020202020204" pitchFamily="34" charset="0"/>
              <a:buChar char="•"/>
            </a:pPr>
            <a:r>
              <a:rPr lang="en-US" sz="1100" b="0" i="0" dirty="0" smtClean="0">
                <a:solidFill>
                  <a:srgbClr val="000000"/>
                </a:solidFill>
                <a:effectLst/>
                <a:latin typeface="Arial" panose="020B0604020202020204" pitchFamily="34" charset="0"/>
              </a:rPr>
              <a:t>Personal branding plan</a:t>
            </a:r>
          </a:p>
          <a:p>
            <a:pPr marL="171450" indent="-171450">
              <a:buFont typeface="Arial" panose="020B0604020202020204" pitchFamily="34" charset="0"/>
              <a:buChar char="•"/>
            </a:pPr>
            <a:r>
              <a:rPr lang="en-US" sz="1100" dirty="0" smtClean="0">
                <a:solidFill>
                  <a:srgbClr val="000000"/>
                </a:solidFill>
                <a:latin typeface="Arial" panose="020B0604020202020204" pitchFamily="34" charset="0"/>
              </a:rPr>
              <a:t>Leadership development</a:t>
            </a:r>
            <a:r>
              <a:rPr lang="en-US" sz="1100" b="0" i="0" dirty="0" smtClean="0">
                <a:solidFill>
                  <a:srgbClr val="000000"/>
                </a:solidFill>
                <a:effectLst/>
                <a:latin typeface="Arial" panose="020B0604020202020204" pitchFamily="34" charset="0"/>
              </a:rPr>
              <a:t> </a:t>
            </a:r>
          </a:p>
          <a:p>
            <a:pPr marL="171450" indent="-171450">
              <a:buFont typeface="Arial" panose="020B0604020202020204" pitchFamily="34" charset="0"/>
              <a:buChar char="•"/>
            </a:pPr>
            <a:endParaRPr lang="en-US" sz="1100" dirty="0"/>
          </a:p>
        </p:txBody>
      </p:sp>
      <p:sp>
        <p:nvSpPr>
          <p:cNvPr id="14" name="Slide Number Placeholder 19"/>
          <p:cNvSpPr>
            <a:spLocks noGrp="1"/>
          </p:cNvSpPr>
          <p:nvPr>
            <p:ph type="sldNum" sz="quarter" idx="12"/>
          </p:nvPr>
        </p:nvSpPr>
        <p:spPr>
          <a:xfrm>
            <a:off x="8610600" y="6356350"/>
            <a:ext cx="2743200" cy="365125"/>
          </a:xfrm>
        </p:spPr>
        <p:txBody>
          <a:bodyPr/>
          <a:lstStyle/>
          <a:p>
            <a:fld id="{E9C446B9-93C1-4DEA-B19A-8165C0B6F922}" type="slidenum">
              <a:rPr lang="en-US" smtClean="0"/>
              <a:pPr/>
              <a:t>22</a:t>
            </a:fld>
            <a:endParaRPr lang="en-US"/>
          </a:p>
        </p:txBody>
      </p:sp>
    </p:spTree>
    <p:extLst>
      <p:ext uri="{BB962C8B-B14F-4D97-AF65-F5344CB8AC3E}">
        <p14:creationId xmlns:p14="http://schemas.microsoft.com/office/powerpoint/2010/main" val="2802595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2980" y="471671"/>
            <a:ext cx="3417570" cy="1143000"/>
          </a:xfrm>
        </p:spPr>
        <p:txBody>
          <a:bodyPr/>
          <a:lstStyle/>
          <a:p>
            <a:r>
              <a:rPr lang="en-US" dirty="0" smtClean="0"/>
              <a:t>Career Trek to NYC</a:t>
            </a:r>
            <a:endParaRPr lang="en-US" dirty="0"/>
          </a:p>
        </p:txBody>
      </p:sp>
      <p:sp>
        <p:nvSpPr>
          <p:cNvPr id="4" name="TextBox 3"/>
          <p:cNvSpPr txBox="1"/>
          <p:nvPr/>
        </p:nvSpPr>
        <p:spPr>
          <a:xfrm>
            <a:off x="-91441" y="4295695"/>
            <a:ext cx="5479531" cy="1477328"/>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We make an annual trip to NYC to tour alumni companies to network for job opportunities</a:t>
            </a:r>
          </a:p>
          <a:p>
            <a:pPr algn="ctr"/>
            <a:endParaRPr lang="en-US" dirty="0">
              <a:latin typeface="Arial" panose="020B0604020202020204" pitchFamily="34" charset="0"/>
              <a:cs typeface="Arial" panose="020B0604020202020204" pitchFamily="34" charset="0"/>
            </a:endParaRPr>
          </a:p>
          <a:p>
            <a:pPr algn="ctr"/>
            <a:r>
              <a:rPr lang="en-US" i="1" dirty="0" smtClean="0">
                <a:latin typeface="Arial" panose="020B0604020202020204" pitchFamily="34" charset="0"/>
                <a:cs typeface="Arial" panose="020B0604020202020204" pitchFamily="34" charset="0"/>
              </a:rPr>
              <a:t>This year, we met with Google, Facebook, Goldman Sachs, McKinsey, Lyft, and WSP</a:t>
            </a:r>
            <a:endParaRPr lang="en-US" i="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5479531" cy="411078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86950" y="2435974"/>
            <a:ext cx="2998765" cy="2093346"/>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79531" y="2086341"/>
            <a:ext cx="3664469" cy="4885959"/>
          </a:xfrm>
          <a:prstGeom prst="rect">
            <a:avLst/>
          </a:prstGeom>
        </p:spPr>
      </p:pic>
    </p:spTree>
    <p:extLst>
      <p:ext uri="{BB962C8B-B14F-4D97-AF65-F5344CB8AC3E}">
        <p14:creationId xmlns:p14="http://schemas.microsoft.com/office/powerpoint/2010/main" val="35589469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Alumni Events</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5171" y="1802622"/>
            <a:ext cx="4522057" cy="3391543"/>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6229" y="3599308"/>
            <a:ext cx="2775857" cy="2081893"/>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66229" y="1416500"/>
            <a:ext cx="2775857" cy="208189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544500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Entrepreneurship @ Cornell </a:t>
            </a:r>
            <a:endParaRPr lang="en-US" dirty="0"/>
          </a:p>
        </p:txBody>
      </p:sp>
      <p:sp>
        <p:nvSpPr>
          <p:cNvPr id="3" name="Content Placeholder 2"/>
          <p:cNvSpPr>
            <a:spLocks noGrp="1"/>
          </p:cNvSpPr>
          <p:nvPr>
            <p:ph idx="1"/>
          </p:nvPr>
        </p:nvSpPr>
        <p:spPr>
          <a:xfrm>
            <a:off x="457200" y="1417638"/>
            <a:ext cx="4292222" cy="4525963"/>
          </a:xfrm>
        </p:spPr>
        <p:txBody>
          <a:bodyPr/>
          <a:lstStyle/>
          <a:p>
            <a:r>
              <a:rPr lang="en-US" sz="2400" dirty="0" smtClean="0"/>
              <a:t>Accelerator / incubators </a:t>
            </a:r>
            <a:r>
              <a:rPr lang="en-US" sz="2400" dirty="0"/>
              <a:t>across </a:t>
            </a:r>
            <a:r>
              <a:rPr lang="en-US" sz="2400" dirty="0" smtClean="0"/>
              <a:t>campus</a:t>
            </a:r>
          </a:p>
          <a:p>
            <a:r>
              <a:rPr lang="en-US" sz="2400" dirty="0" smtClean="0"/>
              <a:t>Start-up </a:t>
            </a:r>
            <a:r>
              <a:rPr lang="en-US" sz="2400" dirty="0"/>
              <a:t>internship </a:t>
            </a:r>
            <a:r>
              <a:rPr lang="en-US" sz="2400" dirty="0" smtClean="0"/>
              <a:t>programs</a:t>
            </a:r>
          </a:p>
          <a:p>
            <a:r>
              <a:rPr lang="en-US" sz="2400" dirty="0" smtClean="0"/>
              <a:t>Mentorship forums</a:t>
            </a:r>
          </a:p>
          <a:p>
            <a:r>
              <a:rPr lang="en-US" sz="2400" dirty="0" smtClean="0"/>
              <a:t>Funding opportunities</a:t>
            </a:r>
          </a:p>
          <a:p>
            <a:r>
              <a:rPr lang="en-US" sz="2400" dirty="0" smtClean="0"/>
              <a:t>Entrepreneurship courses</a:t>
            </a:r>
          </a:p>
          <a:p>
            <a:r>
              <a:rPr lang="en-US" sz="2400" dirty="0" smtClean="0"/>
              <a:t>Business </a:t>
            </a:r>
            <a:r>
              <a:rPr lang="en-US" sz="2400" dirty="0"/>
              <a:t>plan and venture </a:t>
            </a:r>
            <a:r>
              <a:rPr lang="en-US" sz="2400" dirty="0" smtClean="0"/>
              <a:t>competitions</a:t>
            </a:r>
          </a:p>
          <a:p>
            <a:r>
              <a:rPr lang="en-US" sz="2400" dirty="0" smtClean="0"/>
              <a:t>Large </a:t>
            </a:r>
            <a:r>
              <a:rPr lang="en-US" sz="2400" dirty="0"/>
              <a:t>scale events and </a:t>
            </a:r>
            <a:r>
              <a:rPr lang="en-US" sz="2400" dirty="0" smtClean="0"/>
              <a:t>summits</a:t>
            </a:r>
            <a:endParaRPr lang="en-US" sz="2400" dirty="0"/>
          </a:p>
          <a:p>
            <a:endParaRPr lang="en-US" sz="2400" dirty="0"/>
          </a:p>
        </p:txBody>
      </p:sp>
      <p:pic>
        <p:nvPicPr>
          <p:cNvPr id="15362" name="Picture 2" descr="Image result for elab corne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2847280"/>
            <a:ext cx="3268639" cy="72201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364" name="Picture 4" descr="Image result for Cornell eHu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49422" y="1377409"/>
            <a:ext cx="2265527" cy="122985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8727" y="1297935"/>
            <a:ext cx="1309332" cy="1309332"/>
          </a:xfrm>
          <a:prstGeom prst="rect">
            <a:avLst/>
          </a:prstGeom>
          <a:effectLst>
            <a:outerShdw blurRad="50800" dist="38100" dir="2700000" algn="tl" rotWithShape="0">
              <a:prstClr val="black">
                <a:alpha val="40000"/>
              </a:prstClr>
            </a:outerShdw>
          </a:effectLst>
        </p:spPr>
      </p:pic>
      <p:sp>
        <p:nvSpPr>
          <p:cNvPr id="5" name="AutoShape 6" descr="Image result for big red venture f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5"/>
          <a:stretch>
            <a:fillRect/>
          </a:stretch>
        </p:blipFill>
        <p:spPr>
          <a:xfrm>
            <a:off x="6503017" y="3790902"/>
            <a:ext cx="2324100" cy="962025"/>
          </a:xfrm>
          <a:prstGeom prst="rect">
            <a:avLst/>
          </a:prstGeom>
        </p:spPr>
      </p:pic>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749422" y="4974537"/>
            <a:ext cx="2148460" cy="145007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520907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Immersion Programs at Johnson College of Business for MEM students</a:t>
            </a:r>
            <a:endParaRPr lang="en-US" sz="38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07957" y="2221230"/>
            <a:ext cx="2690514" cy="3493770"/>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43669" y="2221230"/>
            <a:ext cx="2805119" cy="349377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036632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Tuition and Scholarships</a:t>
            </a:r>
            <a:endParaRPr lang="en-US" dirty="0"/>
          </a:p>
        </p:txBody>
      </p:sp>
      <p:sp>
        <p:nvSpPr>
          <p:cNvPr id="3" name="Content Placeholder 2"/>
          <p:cNvSpPr>
            <a:spLocks noGrp="1"/>
          </p:cNvSpPr>
          <p:nvPr>
            <p:ph idx="1"/>
          </p:nvPr>
        </p:nvSpPr>
        <p:spPr>
          <a:xfrm>
            <a:off x="457200" y="1477137"/>
            <a:ext cx="8229600" cy="4525963"/>
          </a:xfrm>
        </p:spPr>
        <p:txBody>
          <a:bodyPr/>
          <a:lstStyle/>
          <a:p>
            <a:r>
              <a:rPr lang="en-US" dirty="0" smtClean="0"/>
              <a:t>The </a:t>
            </a:r>
            <a:r>
              <a:rPr lang="en-US" dirty="0"/>
              <a:t>semester tuition for M.Eng. students is $</a:t>
            </a:r>
            <a:r>
              <a:rPr lang="en-US" dirty="0" smtClean="0"/>
              <a:t>26,306</a:t>
            </a:r>
          </a:p>
          <a:p>
            <a:r>
              <a:rPr lang="en-US" dirty="0" smtClean="0"/>
              <a:t>Scholarships and Financial Aid</a:t>
            </a:r>
          </a:p>
          <a:p>
            <a:pPr lvl="1"/>
            <a:r>
              <a:rPr lang="en-US" sz="2200" dirty="0" smtClean="0"/>
              <a:t>Cornell Engineering provides merit-based fellowships, </a:t>
            </a:r>
            <a:r>
              <a:rPr lang="en-US" sz="2200" dirty="0"/>
              <a:t>partial scholarships or teaching assistantships to around </a:t>
            </a:r>
            <a:r>
              <a:rPr lang="en-US" sz="2200" b="1" dirty="0"/>
              <a:t>30% of M.Eng. students. </a:t>
            </a:r>
          </a:p>
          <a:p>
            <a:pPr lvl="1"/>
            <a:r>
              <a:rPr lang="en-US" sz="2200" dirty="0" smtClean="0"/>
              <a:t>College </a:t>
            </a:r>
            <a:r>
              <a:rPr lang="en-US" sz="2200" dirty="0"/>
              <a:t>of Engineering Special Awards, including the Lester B. Knight Scholarship of $40,000, </a:t>
            </a:r>
            <a:r>
              <a:rPr lang="en-US" sz="2200" dirty="0" smtClean="0"/>
              <a:t>are available </a:t>
            </a:r>
            <a:r>
              <a:rPr lang="en-US" sz="2200" dirty="0"/>
              <a:t>to highly qualified students who intend to pursue both an M.Eng. and </a:t>
            </a:r>
            <a:r>
              <a:rPr lang="en-US" sz="2200" dirty="0" smtClean="0"/>
              <a:t>M.B.A</a:t>
            </a:r>
            <a:r>
              <a:rPr lang="en-US" sz="2200" dirty="0"/>
              <a:t>. at Cornell University</a:t>
            </a:r>
            <a:r>
              <a:rPr lang="en-US" sz="2200" dirty="0" smtClean="0"/>
              <a:t>.</a:t>
            </a:r>
            <a:endParaRPr lang="en-US" sz="2200" dirty="0"/>
          </a:p>
        </p:txBody>
      </p:sp>
    </p:spTree>
    <p:extLst>
      <p:ext uri="{BB962C8B-B14F-4D97-AF65-F5344CB8AC3E}">
        <p14:creationId xmlns:p14="http://schemas.microsoft.com/office/powerpoint/2010/main" val="23990675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5412" y="340506"/>
            <a:ext cx="7662863" cy="914400"/>
          </a:xfrm>
        </p:spPr>
        <p:txBody>
          <a:bodyPr>
            <a:noAutofit/>
          </a:bodyPr>
          <a:lstStyle/>
          <a:p>
            <a:r>
              <a:rPr lang="en-US" dirty="0">
                <a:solidFill>
                  <a:schemeClr val="tx1"/>
                </a:solidFill>
                <a:latin typeface="Arial" panose="020B0604020202020204" pitchFamily="34" charset="0"/>
                <a:cs typeface="Arial" panose="020B0604020202020204" pitchFamily="34" charset="0"/>
              </a:rPr>
              <a:t>Lester B. Knight </a:t>
            </a:r>
            <a:r>
              <a:rPr lang="en-US" dirty="0" smtClean="0">
                <a:solidFill>
                  <a:schemeClr val="tx1"/>
                </a:solidFill>
                <a:latin typeface="Arial" panose="020B0604020202020204" pitchFamily="34" charset="0"/>
                <a:cs typeface="Arial" panose="020B0604020202020204" pitchFamily="34" charset="0"/>
              </a:rPr>
              <a:t/>
            </a:r>
            <a:br>
              <a:rPr lang="en-US" dirty="0" smtClean="0">
                <a:solidFill>
                  <a:schemeClr val="tx1"/>
                </a:solidFill>
                <a:latin typeface="Arial" panose="020B0604020202020204" pitchFamily="34" charset="0"/>
                <a:cs typeface="Arial" panose="020B0604020202020204" pitchFamily="34" charset="0"/>
              </a:rPr>
            </a:br>
            <a:r>
              <a:rPr lang="en-US" dirty="0" err="1" smtClean="0">
                <a:solidFill>
                  <a:schemeClr val="tx1"/>
                </a:solidFill>
                <a:latin typeface="Arial" panose="020B0604020202020204" pitchFamily="34" charset="0"/>
                <a:cs typeface="Arial" panose="020B0604020202020204" pitchFamily="34" charset="0"/>
              </a:rPr>
              <a:t>M.Eng</a:t>
            </a:r>
            <a:r>
              <a:rPr lang="en-US" dirty="0" smtClean="0">
                <a:solidFill>
                  <a:schemeClr val="tx1"/>
                </a:solidFill>
                <a:latin typeface="Arial" panose="020B0604020202020204" pitchFamily="34" charset="0"/>
                <a:cs typeface="Arial" panose="020B0604020202020204" pitchFamily="34" charset="0"/>
              </a:rPr>
              <a:t>./</a:t>
            </a:r>
            <a:r>
              <a:rPr lang="en-US" dirty="0">
                <a:solidFill>
                  <a:schemeClr val="tx1"/>
                </a:solidFill>
                <a:latin typeface="Arial" panose="020B0604020202020204" pitchFamily="34" charset="0"/>
                <a:cs typeface="Arial" panose="020B0604020202020204" pitchFamily="34" charset="0"/>
              </a:rPr>
              <a:t>MBA Scholarship</a:t>
            </a:r>
            <a:br>
              <a:rPr lang="en-US" dirty="0">
                <a:solidFill>
                  <a:schemeClr val="tx1"/>
                </a:solidFill>
                <a:latin typeface="Arial" panose="020B0604020202020204" pitchFamily="34" charset="0"/>
                <a:cs typeface="Arial" panose="020B0604020202020204" pitchFamily="34" charset="0"/>
              </a:rPr>
            </a:br>
            <a:endParaRPr lang="en-US" dirty="0">
              <a:solidFill>
                <a:schemeClr val="tx1"/>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a:xfrm>
            <a:off x="274412" y="2006019"/>
            <a:ext cx="4733017" cy="3459049"/>
          </a:xfrm>
        </p:spPr>
        <p:txBody>
          <a:bodyPr>
            <a:normAutofit/>
          </a:bodyPr>
          <a:lstStyle/>
          <a:p>
            <a:pPr marL="216694" indent="-216694" fontAlgn="base">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Award Amount: $40,000 ($</a:t>
            </a:r>
            <a:r>
              <a:rPr lang="en-US" sz="1600" dirty="0" smtClean="0">
                <a:solidFill>
                  <a:schemeClr val="tx1"/>
                </a:solidFill>
                <a:latin typeface="Arial" panose="020B0604020202020204" pitchFamily="34" charset="0"/>
                <a:cs typeface="Arial" panose="020B0604020202020204" pitchFamily="34" charset="0"/>
              </a:rPr>
              <a:t>20,000 for </a:t>
            </a:r>
            <a:r>
              <a:rPr lang="en-US" sz="1600" dirty="0" err="1" smtClean="0">
                <a:solidFill>
                  <a:schemeClr val="tx1"/>
                </a:solidFill>
                <a:latin typeface="Arial" panose="020B0604020202020204" pitchFamily="34" charset="0"/>
                <a:cs typeface="Arial" panose="020B0604020202020204" pitchFamily="34" charset="0"/>
              </a:rPr>
              <a:t>M.Eng</a:t>
            </a:r>
            <a:r>
              <a:rPr lang="en-US" sz="1600" dirty="0" smtClean="0">
                <a:solidFill>
                  <a:schemeClr val="tx1"/>
                </a:solidFill>
                <a:latin typeface="Arial" panose="020B0604020202020204" pitchFamily="34" charset="0"/>
                <a:cs typeface="Arial" panose="020B0604020202020204" pitchFamily="34" charset="0"/>
              </a:rPr>
              <a:t>. and $20,000 for MBA)</a:t>
            </a:r>
          </a:p>
          <a:p>
            <a:pPr marL="216694" indent="-216694" fontAlgn="base">
              <a:buFont typeface="Arial" panose="020B0604020202020204" pitchFamily="34" charset="0"/>
              <a:buChar char="•"/>
            </a:pPr>
            <a:r>
              <a:rPr lang="en-US" sz="1600" dirty="0" smtClean="0">
                <a:solidFill>
                  <a:schemeClr val="tx1"/>
                </a:solidFill>
                <a:latin typeface="Arial" panose="020B0604020202020204" pitchFamily="34" charset="0"/>
                <a:cs typeface="Arial" panose="020B0604020202020204" pitchFamily="34" charset="0"/>
              </a:rPr>
              <a:t>Application Process:</a:t>
            </a:r>
          </a:p>
          <a:p>
            <a:pPr marL="559594" lvl="1" indent="-216694" fontAlgn="base">
              <a:buFont typeface="Arial" panose="020B0604020202020204" pitchFamily="34" charset="0"/>
              <a:buChar char="•"/>
            </a:pPr>
            <a:r>
              <a:rPr lang="en-US" sz="1600" dirty="0">
                <a:latin typeface="Arial" panose="020B0604020202020204" pitchFamily="34" charset="0"/>
                <a:cs typeface="Arial" panose="020B0604020202020204" pitchFamily="34" charset="0"/>
              </a:rPr>
              <a:t>Application deadline: February 1</a:t>
            </a:r>
            <a:r>
              <a:rPr lang="en-US" sz="1600" baseline="30000" dirty="0">
                <a:latin typeface="Arial" panose="020B0604020202020204" pitchFamily="34" charset="0"/>
                <a:cs typeface="Arial" panose="020B0604020202020204" pitchFamily="34" charset="0"/>
              </a:rPr>
              <a:t>st</a:t>
            </a:r>
            <a:r>
              <a:rPr lang="en-US" sz="1600" dirty="0">
                <a:latin typeface="Arial" panose="020B0604020202020204" pitchFamily="34" charset="0"/>
                <a:cs typeface="Arial" panose="020B0604020202020204" pitchFamily="34" charset="0"/>
              </a:rPr>
              <a:t> </a:t>
            </a:r>
          </a:p>
          <a:p>
            <a:pPr marL="559594" lvl="1" indent="-216694" fontAlgn="base">
              <a:buFont typeface="Arial" panose="020B0604020202020204" pitchFamily="34" charset="0"/>
              <a:buChar char="•"/>
            </a:pPr>
            <a:r>
              <a:rPr lang="en-US" sz="1600" dirty="0" smtClean="0">
                <a:solidFill>
                  <a:schemeClr val="tx1"/>
                </a:solidFill>
                <a:latin typeface="Arial" panose="020B0604020202020204" pitchFamily="34" charset="0"/>
                <a:cs typeface="Arial" panose="020B0604020202020204" pitchFamily="34" charset="0"/>
              </a:rPr>
              <a:t>To </a:t>
            </a:r>
            <a:r>
              <a:rPr lang="en-US" sz="1600" dirty="0">
                <a:solidFill>
                  <a:schemeClr val="tx1"/>
                </a:solidFill>
                <a:latin typeface="Arial" panose="020B0604020202020204" pitchFamily="34" charset="0"/>
                <a:cs typeface="Arial" panose="020B0604020202020204" pitchFamily="34" charset="0"/>
              </a:rPr>
              <a:t>be considered, students need to complete an online application for admission, write a 500-word essay and submit a one-page resume. </a:t>
            </a:r>
            <a:endParaRPr lang="en-US" sz="1600" dirty="0" smtClean="0">
              <a:solidFill>
                <a:schemeClr val="tx1"/>
              </a:solidFill>
              <a:latin typeface="Arial" panose="020B0604020202020204" pitchFamily="34" charset="0"/>
              <a:cs typeface="Arial" panose="020B0604020202020204" pitchFamily="34" charset="0"/>
            </a:endParaRPr>
          </a:p>
          <a:p>
            <a:pPr marL="559594" lvl="1" indent="-216694" fontAlgn="base">
              <a:buFont typeface="Arial" panose="020B0604020202020204" pitchFamily="34" charset="0"/>
              <a:buChar char="•"/>
            </a:pPr>
            <a:r>
              <a:rPr lang="en-US" sz="1600" dirty="0" smtClean="0">
                <a:solidFill>
                  <a:schemeClr val="tx1"/>
                </a:solidFill>
                <a:latin typeface="Arial" panose="020B0604020202020204" pitchFamily="34" charset="0"/>
                <a:cs typeface="Arial" panose="020B0604020202020204" pitchFamily="34" charset="0"/>
              </a:rPr>
              <a:t>The </a:t>
            </a:r>
            <a:r>
              <a:rPr lang="en-US" sz="1600" dirty="0">
                <a:solidFill>
                  <a:schemeClr val="tx1"/>
                </a:solidFill>
                <a:latin typeface="Arial" panose="020B0604020202020204" pitchFamily="34" charset="0"/>
                <a:cs typeface="Arial" panose="020B0604020202020204" pitchFamily="34" charset="0"/>
              </a:rPr>
              <a:t>essay should describe experiences that motivated you to pursue engineering and business, student's interests and achievements, and his/her future career goals.</a:t>
            </a:r>
          </a:p>
          <a:p>
            <a:pPr fontAlgn="base"/>
            <a:endParaRPr lang="en-US" sz="1600" dirty="0" smtClean="0">
              <a:solidFill>
                <a:schemeClr val="tx1"/>
              </a:solidFill>
              <a:latin typeface="Arial" panose="020B0604020202020204" pitchFamily="34" charset="0"/>
              <a:cs typeface="Arial" panose="020B0604020202020204" pitchFamily="34" charset="0"/>
            </a:endParaRPr>
          </a:p>
          <a:p>
            <a:pPr marL="342900" indent="-342900" fontAlgn="base">
              <a:buFont typeface="+mj-lt"/>
              <a:buAutoNum type="alphaUcPeriod"/>
            </a:pPr>
            <a:endParaRPr lang="en-US" sz="1600" dirty="0">
              <a:solidFill>
                <a:schemeClr val="tx1"/>
              </a:solidFill>
              <a:latin typeface="Arial" panose="020B0604020202020204" pitchFamily="34" charset="0"/>
              <a:cs typeface="Arial" panose="020B0604020202020204" pitchFamily="34" charset="0"/>
            </a:endParaRPr>
          </a:p>
          <a:p>
            <a:pPr fontAlgn="base"/>
            <a:endParaRPr lang="en-US" sz="1600" dirty="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73210" y="2387021"/>
            <a:ext cx="3566924" cy="23809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5666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details</a:t>
            </a:r>
            <a:endParaRPr lang="en-US" dirty="0"/>
          </a:p>
        </p:txBody>
      </p:sp>
      <p:sp>
        <p:nvSpPr>
          <p:cNvPr id="3" name="Content Placeholder 2"/>
          <p:cNvSpPr>
            <a:spLocks noGrp="1"/>
          </p:cNvSpPr>
          <p:nvPr>
            <p:ph idx="1"/>
          </p:nvPr>
        </p:nvSpPr>
        <p:spPr>
          <a:xfrm>
            <a:off x="336916" y="2197075"/>
            <a:ext cx="4318739" cy="4525963"/>
          </a:xfrm>
        </p:spPr>
        <p:txBody>
          <a:bodyPr/>
          <a:lstStyle/>
          <a:p>
            <a:pPr marL="0" indent="0">
              <a:buNone/>
            </a:pPr>
            <a:r>
              <a:rPr lang="en-US" sz="2200" i="1" dirty="0" smtClean="0"/>
              <a:t>Application </a:t>
            </a:r>
            <a:r>
              <a:rPr lang="en-US" sz="2200" i="1" dirty="0"/>
              <a:t>requirements </a:t>
            </a:r>
            <a:r>
              <a:rPr lang="en-US" sz="2200" i="1" dirty="0" smtClean="0"/>
              <a:t>include:</a:t>
            </a:r>
          </a:p>
          <a:p>
            <a:pPr lvl="0" fontAlgn="base"/>
            <a:r>
              <a:rPr lang="en-US" sz="2100" dirty="0" smtClean="0"/>
              <a:t>Online application</a:t>
            </a:r>
          </a:p>
          <a:p>
            <a:pPr lvl="0" fontAlgn="base"/>
            <a:r>
              <a:rPr lang="en-US" sz="2100" dirty="0" smtClean="0"/>
              <a:t>Statement </a:t>
            </a:r>
            <a:r>
              <a:rPr lang="en-US" sz="2100" dirty="0"/>
              <a:t>of purpose</a:t>
            </a:r>
          </a:p>
          <a:p>
            <a:pPr lvl="0" fontAlgn="base"/>
            <a:r>
              <a:rPr lang="en-US" sz="2100" dirty="0"/>
              <a:t>Transcripts</a:t>
            </a:r>
          </a:p>
          <a:p>
            <a:pPr lvl="0" fontAlgn="base"/>
            <a:r>
              <a:rPr lang="en-US" sz="2100" dirty="0"/>
              <a:t>Letters of recommendation (3)</a:t>
            </a:r>
          </a:p>
          <a:p>
            <a:pPr lvl="0" fontAlgn="base"/>
            <a:r>
              <a:rPr lang="en-US" sz="2100" dirty="0"/>
              <a:t>Application fee</a:t>
            </a:r>
          </a:p>
          <a:p>
            <a:pPr lvl="0" fontAlgn="base"/>
            <a:r>
              <a:rPr lang="en-US" sz="2100" dirty="0"/>
              <a:t>GRE scores</a:t>
            </a:r>
          </a:p>
          <a:p>
            <a:pPr lvl="0" fontAlgn="base"/>
            <a:r>
              <a:rPr lang="en-US" sz="2400" dirty="0"/>
              <a:t>TOEFL </a:t>
            </a:r>
            <a:r>
              <a:rPr lang="en-US" sz="2100" dirty="0" smtClean="0"/>
              <a:t>scores </a:t>
            </a:r>
            <a:r>
              <a:rPr lang="en-US" sz="2100" dirty="0"/>
              <a:t>for applicants whose native language is not </a:t>
            </a:r>
            <a:r>
              <a:rPr lang="en-US" sz="2100" dirty="0" smtClean="0"/>
              <a:t>English</a:t>
            </a:r>
          </a:p>
          <a:p>
            <a:pPr marL="0" indent="0">
              <a:buNone/>
            </a:pPr>
            <a:endParaRPr lang="en-US" sz="2200" dirty="0"/>
          </a:p>
        </p:txBody>
      </p:sp>
      <p:sp>
        <p:nvSpPr>
          <p:cNvPr id="5" name="Rectangle 4"/>
          <p:cNvSpPr/>
          <p:nvPr/>
        </p:nvSpPr>
        <p:spPr>
          <a:xfrm>
            <a:off x="457200" y="1054075"/>
            <a:ext cx="8411227" cy="816066"/>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latin typeface="Arial" panose="020B0604020202020204" pitchFamily="34" charset="0"/>
                <a:cs typeface="Arial" panose="020B0604020202020204" pitchFamily="34" charset="0"/>
              </a:rPr>
              <a:t>The application deadline for Cornell's M.Eng. in Engineering Management Program is January 5, </a:t>
            </a:r>
            <a:r>
              <a:rPr lang="en-US" dirty="0" smtClean="0">
                <a:solidFill>
                  <a:schemeClr val="tx1"/>
                </a:solidFill>
                <a:latin typeface="Arial" panose="020B0604020202020204" pitchFamily="34" charset="0"/>
                <a:cs typeface="Arial" panose="020B0604020202020204" pitchFamily="34" charset="0"/>
              </a:rPr>
              <a:t>2019.</a:t>
            </a:r>
            <a:r>
              <a:rPr lang="en-US" dirty="0">
                <a:solidFill>
                  <a:schemeClr val="tx1"/>
                </a:solidFill>
                <a:latin typeface="Arial" panose="020B0604020202020204" pitchFamily="34" charset="0"/>
                <a:cs typeface="Arial" panose="020B0604020202020204" pitchFamily="34" charset="0"/>
              </a:rPr>
              <a:t> </a:t>
            </a: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69885" y="2606964"/>
            <a:ext cx="3816915" cy="2492680"/>
          </a:xfrm>
          <a:prstGeom prst="rect">
            <a:avLst/>
          </a:prstGeom>
          <a:effectLst>
            <a:outerShdw blurRad="50800" dist="38100" dir="2700000" algn="tl" rotWithShape="0">
              <a:prstClr val="black">
                <a:alpha val="40000"/>
              </a:prstClr>
            </a:outerShdw>
          </a:effectLst>
        </p:spPr>
      </p:pic>
      <p:sp>
        <p:nvSpPr>
          <p:cNvPr id="4" name="Rectangle 3"/>
          <p:cNvSpPr/>
          <p:nvPr/>
        </p:nvSpPr>
        <p:spPr>
          <a:xfrm>
            <a:off x="5007428" y="5082074"/>
            <a:ext cx="3385457" cy="738664"/>
          </a:xfrm>
          <a:prstGeom prst="rect">
            <a:avLst/>
          </a:prstGeom>
        </p:spPr>
        <p:txBody>
          <a:bodyPr wrap="square">
            <a:spAutoFit/>
          </a:bodyPr>
          <a:lstStyle/>
          <a:p>
            <a:pPr algn="ctr"/>
            <a:r>
              <a:rPr lang="en-US" sz="1400" dirty="0">
                <a:solidFill>
                  <a:srgbClr val="222222"/>
                </a:solidFill>
                <a:latin typeface="Arial" panose="020B0604020202020204" pitchFamily="34" charset="0"/>
                <a:cs typeface="Arial" panose="020B0604020202020204" pitchFamily="34" charset="0"/>
              </a:rPr>
              <a:t>We will also interview a select group of students prior to admission to the program.</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048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Ithaca, NY?</a:t>
            </a:r>
            <a:endParaRPr lang="en-US" dirty="0"/>
          </a:p>
        </p:txBody>
      </p:sp>
      <p:sp>
        <p:nvSpPr>
          <p:cNvPr id="5" name="Rectangle 4"/>
          <p:cNvSpPr/>
          <p:nvPr/>
        </p:nvSpPr>
        <p:spPr>
          <a:xfrm>
            <a:off x="4168151" y="1330043"/>
            <a:ext cx="4572000" cy="5124480"/>
          </a:xfrm>
          <a:prstGeom prst="rect">
            <a:avLst/>
          </a:prstGeom>
        </p:spPr>
        <p:txBody>
          <a:bodyPr>
            <a:spAutoFit/>
          </a:bodyPr>
          <a:lstStyle/>
          <a:p>
            <a:pPr marL="342900" marR="0" lvl="0" indent="-342900" fontAlgn="base">
              <a:spcBef>
                <a:spcPts val="0"/>
              </a:spcBef>
              <a:spcAft>
                <a:spcPts val="1125"/>
              </a:spcAft>
              <a:buFont typeface="Calibri" panose="020F0502020204030204" pitchFamily="34" charset="0"/>
              <a:buChar char="-"/>
            </a:pPr>
            <a:r>
              <a:rPr lang="en-US" sz="1600" dirty="0" smtClean="0">
                <a:latin typeface="Arial" panose="020B0604020202020204" pitchFamily="34" charset="0"/>
                <a:ea typeface="Calibri" panose="020F0502020204030204" pitchFamily="34" charset="0"/>
                <a:cs typeface="Arial" panose="020B0604020202020204" pitchFamily="34" charset="0"/>
                <a:hlinkClick r:id="rId2"/>
              </a:rPr>
              <a:t>10 </a:t>
            </a:r>
            <a:r>
              <a:rPr lang="en-US" sz="1600" dirty="0">
                <a:latin typeface="Arial" panose="020B0604020202020204" pitchFamily="34" charset="0"/>
                <a:ea typeface="Calibri" panose="020F0502020204030204" pitchFamily="34" charset="0"/>
                <a:cs typeface="Arial" panose="020B0604020202020204" pitchFamily="34" charset="0"/>
                <a:hlinkClick r:id="rId2"/>
              </a:rPr>
              <a:t>Cheapest Urban Cities for </a:t>
            </a:r>
            <a:r>
              <a:rPr lang="en-US" sz="1600" dirty="0" err="1">
                <a:latin typeface="Arial" panose="020B0604020202020204" pitchFamily="34" charset="0"/>
                <a:ea typeface="Calibri" panose="020F0502020204030204" pitchFamily="34" charset="0"/>
                <a:cs typeface="Arial" panose="020B0604020202020204" pitchFamily="34" charset="0"/>
                <a:hlinkClick r:id="rId2"/>
              </a:rPr>
              <a:t>TwentySomethings</a:t>
            </a:r>
            <a:r>
              <a:rPr lang="en-US" sz="1600" dirty="0">
                <a:latin typeface="Arial" panose="020B0604020202020204" pitchFamily="34" charset="0"/>
                <a:ea typeface="Calibri" panose="020F0502020204030204" pitchFamily="34" charset="0"/>
                <a:cs typeface="Arial" panose="020B0604020202020204" pitchFamily="34" charset="0"/>
              </a:rPr>
              <a:t>, February, </a:t>
            </a:r>
            <a:r>
              <a:rPr lang="en-US" sz="1600" dirty="0" smtClean="0">
                <a:latin typeface="Arial" panose="020B0604020202020204" pitchFamily="34" charset="0"/>
                <a:ea typeface="Calibri" panose="020F0502020204030204" pitchFamily="34" charset="0"/>
                <a:cs typeface="Arial" panose="020B0604020202020204" pitchFamily="34" charset="0"/>
              </a:rPr>
              <a:t>2015</a:t>
            </a:r>
          </a:p>
          <a:p>
            <a:pPr marL="342900" indent="-342900" fontAlgn="base">
              <a:spcAft>
                <a:spcPts val="1125"/>
              </a:spcAft>
              <a:buFont typeface="Calibri" panose="020F050202020403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Ithaca ranked among the </a:t>
            </a:r>
            <a:r>
              <a:rPr lang="en-US" sz="1600" dirty="0">
                <a:latin typeface="Arial" panose="020B0604020202020204" pitchFamily="34" charset="0"/>
                <a:ea typeface="Calibri" panose="020F0502020204030204" pitchFamily="34" charset="0"/>
                <a:cs typeface="Arial" panose="020B0604020202020204" pitchFamily="34" charset="0"/>
                <a:hlinkClick r:id="rId3"/>
              </a:rPr>
              <a:t>20 Best College Towns for Food in America</a:t>
            </a:r>
            <a:r>
              <a:rPr lang="en-US" sz="1600" dirty="0">
                <a:latin typeface="Arial" panose="020B0604020202020204" pitchFamily="34" charset="0"/>
                <a:ea typeface="Calibri" panose="020F0502020204030204" pitchFamily="34" charset="0"/>
                <a:cs typeface="Arial" panose="020B0604020202020204" pitchFamily="34" charset="0"/>
              </a:rPr>
              <a:t>, April </a:t>
            </a:r>
            <a:r>
              <a:rPr lang="en-US" sz="1600" dirty="0" smtClean="0">
                <a:latin typeface="Arial" panose="020B0604020202020204" pitchFamily="34" charset="0"/>
                <a:ea typeface="Calibri" panose="020F0502020204030204" pitchFamily="34" charset="0"/>
                <a:cs typeface="Arial" panose="020B0604020202020204" pitchFamily="34" charset="0"/>
              </a:rPr>
              <a:t>2015</a:t>
            </a: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spcBef>
                <a:spcPts val="0"/>
              </a:spcBef>
              <a:spcAft>
                <a:spcPts val="1125"/>
              </a:spcAft>
              <a:buFont typeface="Calibri" panose="020F050202020403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Ithaca named 9th </a:t>
            </a:r>
            <a:r>
              <a:rPr lang="en-US" sz="1600" dirty="0">
                <a:latin typeface="Arial" panose="020B0604020202020204" pitchFamily="34" charset="0"/>
                <a:ea typeface="Calibri" panose="020F0502020204030204" pitchFamily="34" charset="0"/>
                <a:cs typeface="Arial" panose="020B0604020202020204" pitchFamily="34" charset="0"/>
                <a:hlinkClick r:id="rId4"/>
              </a:rPr>
              <a:t>Most Exciting College Towns</a:t>
            </a:r>
            <a:r>
              <a:rPr lang="en-US" sz="1600" dirty="0">
                <a:latin typeface="Arial" panose="020B0604020202020204" pitchFamily="34" charset="0"/>
                <a:ea typeface="Calibri" panose="020F0502020204030204" pitchFamily="34" charset="0"/>
                <a:cs typeface="Arial" panose="020B0604020202020204" pitchFamily="34" charset="0"/>
              </a:rPr>
              <a:t> by MSN Real Estate, May </a:t>
            </a:r>
            <a:r>
              <a:rPr lang="en-US" sz="1600" dirty="0" smtClean="0">
                <a:latin typeface="Arial" panose="020B0604020202020204" pitchFamily="34" charset="0"/>
                <a:ea typeface="Calibri" panose="020F0502020204030204" pitchFamily="34" charset="0"/>
                <a:cs typeface="Arial" panose="020B0604020202020204" pitchFamily="34" charset="0"/>
              </a:rPr>
              <a:t>2014</a:t>
            </a:r>
          </a:p>
          <a:p>
            <a:pPr marL="342900" indent="-342900" fontAlgn="base">
              <a:spcAft>
                <a:spcPts val="1125"/>
              </a:spcAft>
              <a:buFont typeface="Calibri" panose="020F050202020403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Ithaca named among </a:t>
            </a:r>
            <a:r>
              <a:rPr lang="en-US" sz="1600" dirty="0">
                <a:latin typeface="Arial" panose="020B0604020202020204" pitchFamily="34" charset="0"/>
                <a:ea typeface="Calibri" panose="020F0502020204030204" pitchFamily="34" charset="0"/>
                <a:cs typeface="Arial" panose="020B0604020202020204" pitchFamily="34" charset="0"/>
                <a:hlinkClick r:id="rId5"/>
              </a:rPr>
              <a:t>best small cities for young single women</a:t>
            </a:r>
            <a:r>
              <a:rPr lang="en-US" sz="1600" dirty="0">
                <a:latin typeface="Arial" panose="020B0604020202020204" pitchFamily="34" charset="0"/>
                <a:ea typeface="Calibri" panose="020F0502020204030204" pitchFamily="34" charset="0"/>
                <a:cs typeface="Arial" panose="020B0604020202020204" pitchFamily="34" charset="0"/>
              </a:rPr>
              <a:t>, March </a:t>
            </a:r>
            <a:r>
              <a:rPr lang="en-US" sz="1600" dirty="0" smtClean="0">
                <a:latin typeface="Arial" panose="020B0604020202020204" pitchFamily="34" charset="0"/>
                <a:ea typeface="Calibri" panose="020F0502020204030204" pitchFamily="34" charset="0"/>
                <a:cs typeface="Arial" panose="020B0604020202020204" pitchFamily="34" charset="0"/>
              </a:rPr>
              <a:t>2015</a:t>
            </a: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spcBef>
                <a:spcPts val="0"/>
              </a:spcBef>
              <a:spcAft>
                <a:spcPts val="1125"/>
              </a:spcAft>
              <a:buFont typeface="Calibri" panose="020F050202020403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The Finger Lakes ranked 8th must-visit spot on the </a:t>
            </a:r>
            <a:r>
              <a:rPr lang="en-US" sz="1600" dirty="0">
                <a:latin typeface="Arial" panose="020B0604020202020204" pitchFamily="34" charset="0"/>
                <a:ea typeface="Calibri" panose="020F0502020204030204" pitchFamily="34" charset="0"/>
                <a:cs typeface="Arial" panose="020B0604020202020204" pitchFamily="34" charset="0"/>
                <a:hlinkClick r:id="rId6"/>
              </a:rPr>
              <a:t>"Wine Tours of the World"</a:t>
            </a:r>
            <a:r>
              <a:rPr lang="en-US" sz="1600" dirty="0">
                <a:latin typeface="Arial" panose="020B0604020202020204" pitchFamily="34" charset="0"/>
                <a:ea typeface="Calibri" panose="020F0502020204030204" pitchFamily="34" charset="0"/>
                <a:cs typeface="Arial" panose="020B0604020202020204" pitchFamily="34" charset="0"/>
              </a:rPr>
              <a:t> feature from ABC News, April 2014</a:t>
            </a:r>
          </a:p>
          <a:p>
            <a:pPr marL="342900" marR="0" lvl="0" indent="-342900" fontAlgn="base">
              <a:spcBef>
                <a:spcPts val="0"/>
              </a:spcBef>
              <a:spcAft>
                <a:spcPts val="1125"/>
              </a:spcAft>
              <a:buFont typeface="Calibri" panose="020F050202020403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Tompkins County named 2nd </a:t>
            </a:r>
            <a:r>
              <a:rPr lang="en-US" sz="1600" dirty="0">
                <a:latin typeface="Arial" panose="020B0604020202020204" pitchFamily="34" charset="0"/>
                <a:ea typeface="Calibri" panose="020F0502020204030204" pitchFamily="34" charset="0"/>
                <a:cs typeface="Arial" panose="020B0604020202020204" pitchFamily="34" charset="0"/>
                <a:hlinkClick r:id="rId7"/>
              </a:rPr>
              <a:t>"Healthiest County in New York"</a:t>
            </a:r>
            <a:r>
              <a:rPr lang="en-US" sz="1600" dirty="0">
                <a:latin typeface="Arial" panose="020B0604020202020204" pitchFamily="34" charset="0"/>
                <a:ea typeface="Calibri" panose="020F0502020204030204" pitchFamily="34" charset="0"/>
                <a:cs typeface="Arial" panose="020B0604020202020204" pitchFamily="34" charset="0"/>
              </a:rPr>
              <a:t> by CountyHealthRankings.org, April 2014</a:t>
            </a:r>
          </a:p>
          <a:p>
            <a:pPr marL="342900" marR="0" lvl="0" indent="-342900" fontAlgn="base">
              <a:spcBef>
                <a:spcPts val="0"/>
              </a:spcBef>
              <a:spcAft>
                <a:spcPts val="1125"/>
              </a:spcAft>
              <a:buFont typeface="Calibri" panose="020F050202020403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Ithaca named one of </a:t>
            </a:r>
            <a:r>
              <a:rPr lang="en-US" sz="1600" dirty="0">
                <a:latin typeface="Arial" panose="020B0604020202020204" pitchFamily="34" charset="0"/>
                <a:ea typeface="Calibri" panose="020F0502020204030204" pitchFamily="34" charset="0"/>
                <a:cs typeface="Arial" panose="020B0604020202020204" pitchFamily="34" charset="0"/>
                <a:hlinkClick r:id="rId8"/>
              </a:rPr>
              <a:t>"America's Most Romantic Towns"</a:t>
            </a:r>
            <a:r>
              <a:rPr lang="en-US" sz="1600" dirty="0">
                <a:latin typeface="Arial" panose="020B0604020202020204" pitchFamily="34" charset="0"/>
                <a:ea typeface="Calibri" panose="020F0502020204030204" pitchFamily="34" charset="0"/>
                <a:cs typeface="Arial" panose="020B0604020202020204" pitchFamily="34" charset="0"/>
              </a:rPr>
              <a:t> by Travel + Leisure, January 2014</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052" name="Picture 4" descr="Image result for ithaca ny map"/>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00217" y="2158768"/>
            <a:ext cx="3767934" cy="23422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3498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application tips!</a:t>
            </a:r>
            <a:endParaRPr lang="en-US" dirty="0"/>
          </a:p>
        </p:txBody>
      </p:sp>
      <p:sp>
        <p:nvSpPr>
          <p:cNvPr id="5" name="Rectangle 4"/>
          <p:cNvSpPr/>
          <p:nvPr/>
        </p:nvSpPr>
        <p:spPr>
          <a:xfrm>
            <a:off x="457200" y="1054075"/>
            <a:ext cx="8411227" cy="816066"/>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latin typeface="Arial" panose="020B0604020202020204" pitchFamily="34" charset="0"/>
                <a:cs typeface="Arial" panose="020B0604020202020204" pitchFamily="34" charset="0"/>
              </a:rPr>
              <a:t>The application deadline for Cornell's M.Eng. in Engineering Management Program is January 5, </a:t>
            </a:r>
            <a:r>
              <a:rPr lang="en-US" dirty="0" smtClean="0">
                <a:solidFill>
                  <a:schemeClr val="tx1"/>
                </a:solidFill>
                <a:latin typeface="Arial" panose="020B0604020202020204" pitchFamily="34" charset="0"/>
                <a:cs typeface="Arial" panose="020B0604020202020204" pitchFamily="34" charset="0"/>
              </a:rPr>
              <a:t>2019.</a:t>
            </a:r>
            <a:r>
              <a:rPr lang="en-US" dirty="0">
                <a:solidFill>
                  <a:schemeClr val="tx1"/>
                </a:solidFill>
                <a:latin typeface="Arial" panose="020B0604020202020204" pitchFamily="34" charset="0"/>
                <a:cs typeface="Arial" panose="020B0604020202020204" pitchFamily="34" charset="0"/>
              </a:rPr>
              <a:t> </a:t>
            </a:r>
          </a:p>
        </p:txBody>
      </p:sp>
      <p:sp>
        <p:nvSpPr>
          <p:cNvPr id="4" name="Content Placeholder 3"/>
          <p:cNvSpPr>
            <a:spLocks noGrp="1"/>
          </p:cNvSpPr>
          <p:nvPr>
            <p:ph idx="1"/>
          </p:nvPr>
        </p:nvSpPr>
        <p:spPr>
          <a:xfrm>
            <a:off x="226798" y="2071814"/>
            <a:ext cx="3864279" cy="4525963"/>
          </a:xfrm>
        </p:spPr>
        <p:txBody>
          <a:bodyPr/>
          <a:lstStyle/>
          <a:p>
            <a:pPr lvl="0" fontAlgn="base"/>
            <a:r>
              <a:rPr lang="en-US" sz="1800" u="sng" dirty="0" smtClean="0"/>
              <a:t>Be </a:t>
            </a:r>
            <a:r>
              <a:rPr lang="en-US" sz="1800" u="sng" dirty="0"/>
              <a:t>creative! </a:t>
            </a:r>
            <a:r>
              <a:rPr lang="en-US" sz="1800" dirty="0"/>
              <a:t>We want to learn more about you in a fun, engaging way. </a:t>
            </a:r>
          </a:p>
          <a:p>
            <a:pPr lvl="0" fontAlgn="base"/>
            <a:r>
              <a:rPr lang="en-US" sz="1800" u="sng" dirty="0"/>
              <a:t>Highlight your strengths: </a:t>
            </a:r>
            <a:r>
              <a:rPr lang="en-US" sz="1800" dirty="0"/>
              <a:t>This is the time to showcase you and how you will contribute to the Cornell Engineering Management community. </a:t>
            </a:r>
          </a:p>
          <a:p>
            <a:pPr lvl="0" fontAlgn="base"/>
            <a:r>
              <a:rPr lang="en-US" sz="1800" u="sng" dirty="0"/>
              <a:t>Share your passion for Cornell: </a:t>
            </a:r>
            <a:r>
              <a:rPr lang="en-US" sz="1800" dirty="0"/>
              <a:t>We are excited to hear what gets you excited about Cornell and the MEM program. </a:t>
            </a:r>
          </a:p>
          <a:p>
            <a:endParaRPr lang="en-US" sz="1800" dirty="0"/>
          </a:p>
        </p:txBody>
      </p:sp>
      <p:pic>
        <p:nvPicPr>
          <p:cNvPr id="11266" name="Picture 2" descr="Image result for Cornell universit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8088" y="2404996"/>
            <a:ext cx="4490339" cy="28064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4216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3640" y="390297"/>
            <a:ext cx="7662863" cy="914400"/>
          </a:xfrm>
        </p:spPr>
        <p:txBody>
          <a:bodyPr>
            <a:noAutofit/>
          </a:bodyPr>
          <a:lstStyle/>
          <a:p>
            <a:r>
              <a:rPr lang="en-US" dirty="0" smtClean="0">
                <a:solidFill>
                  <a:schemeClr val="tx1"/>
                </a:solidFill>
                <a:latin typeface="Arial" panose="020B0604020202020204" pitchFamily="34" charset="0"/>
                <a:cs typeface="Arial" panose="020B0604020202020204" pitchFamily="34" charset="0"/>
              </a:rPr>
              <a:t>Additional Program Offering: </a:t>
            </a:r>
            <a:r>
              <a:rPr lang="en-US" dirty="0" err="1" smtClean="0">
                <a:solidFill>
                  <a:schemeClr val="tx1"/>
                </a:solidFill>
                <a:latin typeface="Arial" panose="020B0604020202020204" pitchFamily="34" charset="0"/>
                <a:cs typeface="Arial" panose="020B0604020202020204" pitchFamily="34" charset="0"/>
              </a:rPr>
              <a:t>M.Eng</a:t>
            </a:r>
            <a:r>
              <a:rPr lang="en-US" dirty="0" smtClean="0">
                <a:solidFill>
                  <a:schemeClr val="tx1"/>
                </a:solidFill>
                <a:latin typeface="Arial" panose="020B0604020202020204" pitchFamily="34" charset="0"/>
                <a:cs typeface="Arial" panose="020B0604020202020204" pitchFamily="34" charset="0"/>
              </a:rPr>
              <a:t>./MBA Program</a:t>
            </a:r>
            <a:endParaRPr lang="en-US" dirty="0">
              <a:solidFill>
                <a:schemeClr val="tx1"/>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a:xfrm>
            <a:off x="513897" y="2405800"/>
            <a:ext cx="4874531" cy="2857500"/>
          </a:xfrm>
        </p:spPr>
        <p:txBody>
          <a:bodyPr>
            <a:normAutofit fontScale="92500" lnSpcReduction="20000"/>
          </a:bodyPr>
          <a:lstStyle/>
          <a:p>
            <a:r>
              <a:rPr lang="en-US" sz="1800" u="sng" dirty="0" smtClean="0">
                <a:solidFill>
                  <a:schemeClr val="tx1"/>
                </a:solidFill>
                <a:latin typeface="Arial" panose="020B0604020202020204" pitchFamily="34" charset="0"/>
                <a:cs typeface="Arial" panose="020B0604020202020204" pitchFamily="34" charset="0"/>
              </a:rPr>
              <a:t>Benefits: </a:t>
            </a:r>
          </a:p>
          <a:p>
            <a:pPr marL="257175" indent="-257175">
              <a:buFont typeface="Arial" panose="020B0604020202020204" pitchFamily="34" charset="0"/>
              <a:buChar char="•"/>
            </a:pPr>
            <a:r>
              <a:rPr lang="en-US" sz="1800" dirty="0" smtClean="0">
                <a:solidFill>
                  <a:schemeClr val="tx1"/>
                </a:solidFill>
                <a:latin typeface="Arial" panose="020B0604020202020204" pitchFamily="34" charset="0"/>
                <a:cs typeface="Arial" panose="020B0604020202020204" pitchFamily="34" charset="0"/>
              </a:rPr>
              <a:t>Blend </a:t>
            </a:r>
            <a:r>
              <a:rPr lang="en-US" sz="1800" dirty="0">
                <a:solidFill>
                  <a:schemeClr val="tx1"/>
                </a:solidFill>
                <a:latin typeface="Arial" panose="020B0604020202020204" pitchFamily="34" charset="0"/>
                <a:cs typeface="Arial" panose="020B0604020202020204" pitchFamily="34" charset="0"/>
              </a:rPr>
              <a:t>and deepen your knowledge and training in both </a:t>
            </a:r>
            <a:r>
              <a:rPr lang="en-US" sz="1800" dirty="0" smtClean="0">
                <a:solidFill>
                  <a:schemeClr val="tx1"/>
                </a:solidFill>
                <a:latin typeface="Arial" panose="020B0604020202020204" pitchFamily="34" charset="0"/>
                <a:cs typeface="Arial" panose="020B0604020202020204" pitchFamily="34" charset="0"/>
              </a:rPr>
              <a:t>disciplines from two, top ranked programs</a:t>
            </a:r>
            <a:endParaRPr lang="en-US" sz="1800" dirty="0">
              <a:solidFill>
                <a:schemeClr val="tx1"/>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Expand and diversify your professional and personal network</a:t>
            </a:r>
          </a:p>
          <a:p>
            <a:pPr marL="257175" indent="-257175">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Leverage leadership training and team-based learning</a:t>
            </a:r>
          </a:p>
          <a:p>
            <a:pPr marL="257175" indent="-257175">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Earn both degrees within a condensed timeframe</a:t>
            </a:r>
          </a:p>
          <a:p>
            <a:pPr marL="257175" indent="-257175">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Boost your market and professional value</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73372" y="2663942"/>
            <a:ext cx="2623131" cy="841257"/>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t="-19067"/>
          <a:stretch/>
        </p:blipFill>
        <p:spPr>
          <a:xfrm>
            <a:off x="5673372" y="3538534"/>
            <a:ext cx="3026763" cy="952728"/>
          </a:xfrm>
          <a:prstGeom prst="rect">
            <a:avLst/>
          </a:prstGeom>
        </p:spPr>
      </p:pic>
    </p:spTree>
    <p:extLst>
      <p:ext uri="{BB962C8B-B14F-4D97-AF65-F5344CB8AC3E}">
        <p14:creationId xmlns:p14="http://schemas.microsoft.com/office/powerpoint/2010/main" val="14276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954528" y="423366"/>
            <a:ext cx="7684344" cy="550069"/>
          </a:xfrm>
          <a:prstGeom prst="rect">
            <a:avLst/>
          </a:prstGeom>
        </p:spPr>
        <p:txBody>
          <a:bodyPr>
            <a:noAutofit/>
          </a:bodyPr>
          <a:lstStyle>
            <a:lvl1pPr algn="l" defTabSz="457200" rtl="0" eaLnBrk="1" latinLnBrk="0" hangingPunct="1">
              <a:spcBef>
                <a:spcPct val="0"/>
              </a:spcBef>
              <a:buNone/>
              <a:defRPr sz="2600" kern="1200">
                <a:solidFill>
                  <a:srgbClr val="B31B1B"/>
                </a:solidFill>
                <a:latin typeface="+mj-lt"/>
                <a:ea typeface="+mj-ea"/>
                <a:cs typeface="+mj-cs"/>
              </a:defRPr>
            </a:lvl1pPr>
          </a:lstStyle>
          <a:p>
            <a:r>
              <a:rPr lang="en-US" sz="4400" dirty="0" err="1" smtClean="0">
                <a:solidFill>
                  <a:schemeClr val="tx1"/>
                </a:solidFill>
                <a:latin typeface="Arial" panose="020B0604020202020204" pitchFamily="34" charset="0"/>
                <a:cs typeface="Arial" panose="020B0604020202020204" pitchFamily="34" charset="0"/>
              </a:rPr>
              <a:t>M.Eng</a:t>
            </a:r>
            <a:r>
              <a:rPr lang="en-US" sz="4400" dirty="0" smtClean="0">
                <a:solidFill>
                  <a:schemeClr val="tx1"/>
                </a:solidFill>
                <a:latin typeface="Arial" panose="020B0604020202020204" pitchFamily="34" charset="0"/>
                <a:cs typeface="Arial" panose="020B0604020202020204" pitchFamily="34" charset="0"/>
              </a:rPr>
              <a:t>./MBA </a:t>
            </a:r>
            <a:r>
              <a:rPr lang="en-US" sz="4400" dirty="0">
                <a:solidFill>
                  <a:schemeClr val="tx1"/>
                </a:solidFill>
                <a:latin typeface="Arial" panose="020B0604020202020204" pitchFamily="34" charset="0"/>
                <a:cs typeface="Arial" panose="020B0604020202020204" pitchFamily="34" charset="0"/>
              </a:rPr>
              <a:t>(2 Year Option)</a:t>
            </a:r>
          </a:p>
        </p:txBody>
      </p:sp>
      <p:sp>
        <p:nvSpPr>
          <p:cNvPr id="23" name="TextBox 19"/>
          <p:cNvSpPr txBox="1">
            <a:spLocks noChangeArrowheads="1"/>
          </p:cNvSpPr>
          <p:nvPr/>
        </p:nvSpPr>
        <p:spPr bwMode="auto">
          <a:xfrm>
            <a:off x="5017807" y="2121019"/>
            <a:ext cx="1119188" cy="276999"/>
          </a:xfrm>
          <a:prstGeom prst="rect">
            <a:avLst/>
          </a:prstGeom>
          <a:noFill/>
          <a:ln w="9525">
            <a:noFill/>
            <a:miter lim="800000"/>
            <a:headEnd/>
            <a:tailEnd/>
          </a:ln>
        </p:spPr>
        <p:txBody>
          <a:bodyPr>
            <a:spAutoFit/>
          </a:bodyPr>
          <a:lstStyle/>
          <a:p>
            <a:pPr defTabSz="685800" eaLnBrk="0" hangingPunct="0"/>
            <a:r>
              <a:rPr lang="en-US" sz="1200" dirty="0">
                <a:latin typeface="Arial" panose="020B0604020202020204" pitchFamily="34" charset="0"/>
                <a:cs typeface="Arial" panose="020B0604020202020204" pitchFamily="34" charset="0"/>
              </a:rPr>
              <a:t>July</a:t>
            </a:r>
          </a:p>
        </p:txBody>
      </p:sp>
      <p:sp>
        <p:nvSpPr>
          <p:cNvPr id="24" name="TextBox 20"/>
          <p:cNvSpPr txBox="1">
            <a:spLocks noChangeArrowheads="1"/>
          </p:cNvSpPr>
          <p:nvPr/>
        </p:nvSpPr>
        <p:spPr bwMode="auto">
          <a:xfrm>
            <a:off x="3016816" y="2119315"/>
            <a:ext cx="1289203" cy="276999"/>
          </a:xfrm>
          <a:prstGeom prst="rect">
            <a:avLst/>
          </a:prstGeom>
          <a:noFill/>
          <a:ln w="9525">
            <a:noFill/>
            <a:miter lim="800000"/>
            <a:headEnd/>
            <a:tailEnd/>
          </a:ln>
        </p:spPr>
        <p:txBody>
          <a:bodyPr wrap="square">
            <a:spAutoFit/>
          </a:bodyPr>
          <a:lstStyle/>
          <a:p>
            <a:pPr algn="ctr" defTabSz="685800" eaLnBrk="0" hangingPunct="0"/>
            <a:r>
              <a:rPr lang="en-US" sz="1200" dirty="0">
                <a:latin typeface="Arial" panose="020B0604020202020204" pitchFamily="34" charset="0"/>
                <a:cs typeface="Arial" panose="020B0604020202020204" pitchFamily="34" charset="0"/>
              </a:rPr>
              <a:t>May</a:t>
            </a:r>
          </a:p>
        </p:txBody>
      </p:sp>
      <p:sp>
        <p:nvSpPr>
          <p:cNvPr id="25" name="TextBox 21"/>
          <p:cNvSpPr txBox="1">
            <a:spLocks noChangeArrowheads="1"/>
          </p:cNvSpPr>
          <p:nvPr/>
        </p:nvSpPr>
        <p:spPr bwMode="auto">
          <a:xfrm>
            <a:off x="4778476" y="3529361"/>
            <a:ext cx="965597" cy="461665"/>
          </a:xfrm>
          <a:prstGeom prst="rect">
            <a:avLst/>
          </a:prstGeom>
          <a:noFill/>
          <a:ln w="9525">
            <a:noFill/>
            <a:miter lim="800000"/>
            <a:headEnd/>
            <a:tailEnd/>
          </a:ln>
        </p:spPr>
        <p:txBody>
          <a:bodyPr>
            <a:spAutoFit/>
          </a:bodyPr>
          <a:lstStyle/>
          <a:p>
            <a:pPr defTabSz="685800" eaLnBrk="0" hangingPunct="0"/>
            <a:r>
              <a:rPr lang="en-US" sz="1200" dirty="0">
                <a:latin typeface="Arial" panose="020B0604020202020204" pitchFamily="34" charset="0"/>
                <a:cs typeface="Arial" panose="020B0604020202020204" pitchFamily="34" charset="0"/>
              </a:rPr>
              <a:t>July/August</a:t>
            </a:r>
          </a:p>
        </p:txBody>
      </p:sp>
      <p:sp>
        <p:nvSpPr>
          <p:cNvPr id="26" name="TextBox 22"/>
          <p:cNvSpPr txBox="1">
            <a:spLocks noChangeArrowheads="1"/>
          </p:cNvSpPr>
          <p:nvPr/>
        </p:nvSpPr>
        <p:spPr bwMode="auto">
          <a:xfrm>
            <a:off x="7084522" y="2111594"/>
            <a:ext cx="955474" cy="276999"/>
          </a:xfrm>
          <a:prstGeom prst="rect">
            <a:avLst/>
          </a:prstGeom>
          <a:noFill/>
          <a:ln w="9525">
            <a:noFill/>
            <a:miter lim="800000"/>
            <a:headEnd/>
            <a:tailEnd/>
          </a:ln>
        </p:spPr>
        <p:txBody>
          <a:bodyPr wrap="square">
            <a:spAutoFit/>
          </a:bodyPr>
          <a:lstStyle/>
          <a:p>
            <a:pPr defTabSz="685800" eaLnBrk="0" hangingPunct="0"/>
            <a:r>
              <a:rPr lang="en-US" sz="1200" dirty="0">
                <a:latin typeface="Arial" panose="020B0604020202020204" pitchFamily="34" charset="0"/>
                <a:cs typeface="Arial" panose="020B0604020202020204" pitchFamily="34" charset="0"/>
              </a:rPr>
              <a:t>Fall/Spring</a:t>
            </a:r>
          </a:p>
        </p:txBody>
      </p:sp>
      <p:sp>
        <p:nvSpPr>
          <p:cNvPr id="27" name="Rectangle 26"/>
          <p:cNvSpPr/>
          <p:nvPr/>
        </p:nvSpPr>
        <p:spPr bwMode="auto">
          <a:xfrm>
            <a:off x="3132186" y="2349457"/>
            <a:ext cx="1058465" cy="91678"/>
          </a:xfrm>
          <a:prstGeom prst="rect">
            <a:avLst/>
          </a:prstGeom>
          <a:solidFill>
            <a:srgbClr val="0C8FC7"/>
          </a:solidFill>
          <a:ln w="9525" cap="flat" cmpd="sng" algn="ctr">
            <a:solidFill>
              <a:schemeClr val="tx1"/>
            </a:solidFill>
            <a:prstDash val="solid"/>
            <a:round/>
            <a:headEnd type="none" w="med" len="med"/>
            <a:tailEnd type="none" w="med" len="med"/>
          </a:ln>
          <a:effectLst/>
        </p:spPr>
        <p:txBody>
          <a:bodyPr/>
          <a:lstStyle/>
          <a:p>
            <a:pPr defTabSz="685800" eaLnBrk="0" hangingPunct="0">
              <a:defRPr/>
            </a:pPr>
            <a:endParaRPr lang="en-US" dirty="0">
              <a:latin typeface="Arial" panose="020B0604020202020204" pitchFamily="34" charset="0"/>
              <a:ea typeface="ＭＳ Ｐゴシック" pitchFamily="84" charset="-128"/>
              <a:cs typeface="Arial" panose="020B0604020202020204" pitchFamily="34" charset="0"/>
            </a:endParaRPr>
          </a:p>
        </p:txBody>
      </p:sp>
      <p:sp>
        <p:nvSpPr>
          <p:cNvPr id="28" name="Rectangle 24"/>
          <p:cNvSpPr>
            <a:spLocks noChangeArrowheads="1"/>
          </p:cNvSpPr>
          <p:nvPr/>
        </p:nvSpPr>
        <p:spPr bwMode="auto">
          <a:xfrm>
            <a:off x="4681081" y="2349457"/>
            <a:ext cx="1058466" cy="91678"/>
          </a:xfrm>
          <a:prstGeom prst="rect">
            <a:avLst/>
          </a:prstGeom>
          <a:solidFill>
            <a:srgbClr val="EEB111"/>
          </a:solidFill>
          <a:ln w="9525">
            <a:solidFill>
              <a:schemeClr val="tx1"/>
            </a:solidFill>
            <a:round/>
            <a:headEnd/>
            <a:tailEnd/>
          </a:ln>
        </p:spPr>
        <p:txBody>
          <a:bodyPr/>
          <a:lstStyle/>
          <a:p>
            <a:pPr defTabSz="685800" eaLnBrk="0" hangingPunct="0"/>
            <a:endParaRPr lang="en-US" dirty="0">
              <a:latin typeface="Arial" panose="020B0604020202020204" pitchFamily="34" charset="0"/>
              <a:cs typeface="Arial" panose="020B0604020202020204" pitchFamily="34" charset="0"/>
            </a:endParaRPr>
          </a:p>
        </p:txBody>
      </p:sp>
      <p:sp>
        <p:nvSpPr>
          <p:cNvPr id="29" name="Rectangle 25"/>
          <p:cNvSpPr>
            <a:spLocks noChangeArrowheads="1"/>
          </p:cNvSpPr>
          <p:nvPr/>
        </p:nvSpPr>
        <p:spPr bwMode="auto">
          <a:xfrm>
            <a:off x="4681081" y="3750603"/>
            <a:ext cx="1058465" cy="90222"/>
          </a:xfrm>
          <a:prstGeom prst="rect">
            <a:avLst/>
          </a:prstGeom>
          <a:solidFill>
            <a:srgbClr val="A4A802"/>
          </a:solidFill>
          <a:ln w="9525">
            <a:solidFill>
              <a:schemeClr val="tx1"/>
            </a:solidFill>
            <a:round/>
            <a:headEnd/>
            <a:tailEnd/>
          </a:ln>
        </p:spPr>
        <p:txBody>
          <a:bodyPr/>
          <a:lstStyle/>
          <a:p>
            <a:pPr defTabSz="685800" eaLnBrk="0" hangingPunct="0"/>
            <a:endParaRPr lang="en-US" dirty="0">
              <a:latin typeface="Arial" panose="020B0604020202020204" pitchFamily="34" charset="0"/>
              <a:cs typeface="Arial" panose="020B0604020202020204" pitchFamily="34" charset="0"/>
            </a:endParaRPr>
          </a:p>
        </p:txBody>
      </p:sp>
      <p:sp>
        <p:nvSpPr>
          <p:cNvPr id="30" name="Rectangle 26"/>
          <p:cNvSpPr>
            <a:spLocks noChangeArrowheads="1"/>
          </p:cNvSpPr>
          <p:nvPr/>
        </p:nvSpPr>
        <p:spPr bwMode="auto">
          <a:xfrm>
            <a:off x="6370788" y="2354619"/>
            <a:ext cx="2151710" cy="86516"/>
          </a:xfrm>
          <a:prstGeom prst="rect">
            <a:avLst/>
          </a:prstGeom>
          <a:solidFill>
            <a:srgbClr val="339999"/>
          </a:solidFill>
          <a:ln w="9525">
            <a:solidFill>
              <a:schemeClr val="tx1"/>
            </a:solidFill>
            <a:round/>
            <a:headEnd/>
            <a:tailEnd/>
          </a:ln>
        </p:spPr>
        <p:txBody>
          <a:bodyPr/>
          <a:lstStyle/>
          <a:p>
            <a:pPr defTabSz="685800" eaLnBrk="0" hangingPunct="0"/>
            <a:endParaRPr lang="en-US" dirty="0">
              <a:latin typeface="Arial" panose="020B0604020202020204" pitchFamily="34" charset="0"/>
              <a:cs typeface="Arial" panose="020B0604020202020204" pitchFamily="34" charset="0"/>
            </a:endParaRPr>
          </a:p>
        </p:txBody>
      </p:sp>
      <p:sp>
        <p:nvSpPr>
          <p:cNvPr id="31" name="TextBox 27"/>
          <p:cNvSpPr txBox="1">
            <a:spLocks noChangeArrowheads="1"/>
          </p:cNvSpPr>
          <p:nvPr/>
        </p:nvSpPr>
        <p:spPr bwMode="auto">
          <a:xfrm>
            <a:off x="3088558" y="2542573"/>
            <a:ext cx="1307306" cy="900246"/>
          </a:xfrm>
          <a:prstGeom prst="rect">
            <a:avLst/>
          </a:prstGeom>
          <a:noFill/>
          <a:ln w="9525">
            <a:noFill/>
            <a:miter lim="800000"/>
            <a:headEnd/>
            <a:tailEnd/>
          </a:ln>
        </p:spPr>
        <p:txBody>
          <a:bodyPr>
            <a:spAutoFit/>
          </a:bodyPr>
          <a:lstStyle/>
          <a:p>
            <a:pPr marL="173831" indent="-173831" defTabSz="685800" eaLnBrk="0" hangingPunct="0">
              <a:buFont typeface="Arial" panose="020B0604020202020204" pitchFamily="34" charset="0"/>
              <a:buChar char="•"/>
            </a:pPr>
            <a:r>
              <a:rPr lang="en-US" sz="1050" dirty="0">
                <a:solidFill>
                  <a:schemeClr val="bg1">
                    <a:lumMod val="50000"/>
                  </a:schemeClr>
                </a:solidFill>
                <a:latin typeface="Arial" panose="020B0604020202020204" pitchFamily="34" charset="0"/>
                <a:cs typeface="Arial" panose="020B0604020202020204" pitchFamily="34" charset="0"/>
              </a:rPr>
              <a:t>Professional career prep</a:t>
            </a:r>
          </a:p>
          <a:p>
            <a:pPr marL="173831" indent="-173831" eaLnBrk="0" hangingPunct="0">
              <a:buFont typeface="Arial" panose="020B0604020202020204" pitchFamily="34" charset="0"/>
              <a:buChar char="•"/>
            </a:pPr>
            <a:r>
              <a:rPr lang="en-US" sz="1050" dirty="0">
                <a:solidFill>
                  <a:schemeClr val="bg1">
                    <a:lumMod val="50000"/>
                  </a:schemeClr>
                </a:solidFill>
                <a:latin typeface="Arial" panose="020B0604020202020204" pitchFamily="34" charset="0"/>
                <a:cs typeface="Arial" panose="020B0604020202020204" pitchFamily="34" charset="0"/>
              </a:rPr>
              <a:t>Leading Teams</a:t>
            </a:r>
            <a:endParaRPr lang="en-US" sz="1350" dirty="0">
              <a:solidFill>
                <a:schemeClr val="bg1">
                  <a:lumMod val="50000"/>
                </a:schemeClr>
              </a:solidFill>
              <a:latin typeface="Arial" panose="020B0604020202020204" pitchFamily="34" charset="0"/>
              <a:cs typeface="Arial" panose="020B0604020202020204" pitchFamily="34" charset="0"/>
            </a:endParaRPr>
          </a:p>
          <a:p>
            <a:pPr marL="173831" indent="-173831" defTabSz="685800" eaLnBrk="0" hangingPunct="0">
              <a:buFont typeface="Arial" panose="020B0604020202020204" pitchFamily="34" charset="0"/>
              <a:buChar char="•"/>
            </a:pPr>
            <a:r>
              <a:rPr lang="en-US" sz="1050" dirty="0">
                <a:solidFill>
                  <a:schemeClr val="bg1">
                    <a:lumMod val="50000"/>
                  </a:schemeClr>
                </a:solidFill>
                <a:latin typeface="Arial" panose="020B0604020202020204" pitchFamily="34" charset="0"/>
                <a:cs typeface="Arial" panose="020B0604020202020204" pitchFamily="34" charset="0"/>
              </a:rPr>
              <a:t>Data Analytics &amp; Modeling</a:t>
            </a:r>
          </a:p>
        </p:txBody>
      </p:sp>
      <p:sp>
        <p:nvSpPr>
          <p:cNvPr id="32" name="TextBox 28"/>
          <p:cNvSpPr txBox="1">
            <a:spLocks noChangeArrowheads="1"/>
          </p:cNvSpPr>
          <p:nvPr/>
        </p:nvSpPr>
        <p:spPr bwMode="auto">
          <a:xfrm>
            <a:off x="4633009" y="2539178"/>
            <a:ext cx="1612106" cy="738664"/>
          </a:xfrm>
          <a:prstGeom prst="rect">
            <a:avLst/>
          </a:prstGeom>
          <a:noFill/>
          <a:ln w="9525">
            <a:noFill/>
            <a:miter lim="800000"/>
            <a:headEnd/>
            <a:tailEnd/>
          </a:ln>
        </p:spPr>
        <p:txBody>
          <a:bodyPr>
            <a:spAutoFit/>
          </a:bodyPr>
          <a:lstStyle/>
          <a:p>
            <a:pPr marL="173831" indent="-173831" defTabSz="685800" eaLnBrk="0" hangingPunct="0">
              <a:buFont typeface="Arial" panose="020B0604020202020204" pitchFamily="34" charset="0"/>
              <a:buChar char="•"/>
            </a:pPr>
            <a:r>
              <a:rPr lang="en-US" sz="1050" dirty="0">
                <a:solidFill>
                  <a:schemeClr val="bg1">
                    <a:lumMod val="50000"/>
                  </a:schemeClr>
                </a:solidFill>
                <a:latin typeface="Arial" panose="020B0604020202020204" pitchFamily="34" charset="0"/>
                <a:cs typeface="Arial" panose="020B0604020202020204" pitchFamily="34" charset="0"/>
              </a:rPr>
              <a:t>Finance</a:t>
            </a:r>
          </a:p>
          <a:p>
            <a:pPr marL="173831" indent="-173831" defTabSz="685800" eaLnBrk="0" hangingPunct="0">
              <a:buFont typeface="Arial" panose="020B0604020202020204" pitchFamily="34" charset="0"/>
              <a:buChar char="•"/>
            </a:pPr>
            <a:r>
              <a:rPr lang="en-US" sz="1050" dirty="0">
                <a:solidFill>
                  <a:schemeClr val="bg1">
                    <a:lumMod val="50000"/>
                  </a:schemeClr>
                </a:solidFill>
                <a:latin typeface="Arial" panose="020B0604020202020204" pitchFamily="34" charset="0"/>
                <a:cs typeface="Arial" panose="020B0604020202020204" pitchFamily="34" charset="0"/>
              </a:rPr>
              <a:t>Strategy</a:t>
            </a:r>
          </a:p>
          <a:p>
            <a:pPr marL="173831" indent="-173831" eaLnBrk="0" hangingPunct="0">
              <a:buFont typeface="Arial" panose="020B0604020202020204" pitchFamily="34" charset="0"/>
              <a:buChar char="•"/>
            </a:pPr>
            <a:r>
              <a:rPr lang="en-US" sz="1050" dirty="0">
                <a:solidFill>
                  <a:schemeClr val="bg1">
                    <a:lumMod val="50000"/>
                  </a:schemeClr>
                </a:solidFill>
                <a:latin typeface="Arial" panose="020B0604020202020204" pitchFamily="34" charset="0"/>
                <a:cs typeface="Arial" panose="020B0604020202020204" pitchFamily="34" charset="0"/>
              </a:rPr>
              <a:t>Critical &amp; Strategic Thinking </a:t>
            </a:r>
            <a:endParaRPr lang="en-US" sz="1350" dirty="0">
              <a:solidFill>
                <a:schemeClr val="bg1">
                  <a:lumMod val="50000"/>
                </a:schemeClr>
              </a:solidFill>
              <a:latin typeface="Arial" panose="020B0604020202020204" pitchFamily="34" charset="0"/>
              <a:cs typeface="Arial" panose="020B0604020202020204" pitchFamily="34" charset="0"/>
            </a:endParaRPr>
          </a:p>
        </p:txBody>
      </p:sp>
      <p:sp>
        <p:nvSpPr>
          <p:cNvPr id="33" name="TextBox 19"/>
          <p:cNvSpPr txBox="1">
            <a:spLocks noChangeArrowheads="1"/>
          </p:cNvSpPr>
          <p:nvPr/>
        </p:nvSpPr>
        <p:spPr bwMode="auto">
          <a:xfrm>
            <a:off x="3101823" y="3521162"/>
            <a:ext cx="1119188" cy="276999"/>
          </a:xfrm>
          <a:prstGeom prst="rect">
            <a:avLst/>
          </a:prstGeom>
          <a:noFill/>
          <a:ln w="9525">
            <a:noFill/>
            <a:miter lim="800000"/>
            <a:headEnd/>
            <a:tailEnd/>
          </a:ln>
        </p:spPr>
        <p:txBody>
          <a:bodyPr>
            <a:spAutoFit/>
          </a:bodyPr>
          <a:lstStyle/>
          <a:p>
            <a:pPr algn="ctr" defTabSz="685800" eaLnBrk="0" hangingPunct="0"/>
            <a:r>
              <a:rPr lang="en-US" sz="1200" dirty="0">
                <a:latin typeface="Arial" panose="020B0604020202020204" pitchFamily="34" charset="0"/>
                <a:cs typeface="Arial" panose="020B0604020202020204" pitchFamily="34" charset="0"/>
              </a:rPr>
              <a:t>June</a:t>
            </a:r>
          </a:p>
        </p:txBody>
      </p:sp>
      <p:sp>
        <p:nvSpPr>
          <p:cNvPr id="34" name="Rectangle 24"/>
          <p:cNvSpPr>
            <a:spLocks noChangeArrowheads="1"/>
          </p:cNvSpPr>
          <p:nvPr/>
        </p:nvSpPr>
        <p:spPr bwMode="auto">
          <a:xfrm>
            <a:off x="3140994" y="3749147"/>
            <a:ext cx="1058466" cy="91678"/>
          </a:xfrm>
          <a:prstGeom prst="rect">
            <a:avLst/>
          </a:prstGeom>
          <a:solidFill>
            <a:srgbClr val="EEB111"/>
          </a:solidFill>
          <a:ln w="9525">
            <a:solidFill>
              <a:schemeClr val="tx1"/>
            </a:solidFill>
            <a:round/>
            <a:headEnd/>
            <a:tailEnd/>
          </a:ln>
        </p:spPr>
        <p:txBody>
          <a:bodyPr/>
          <a:lstStyle/>
          <a:p>
            <a:pPr defTabSz="685800" eaLnBrk="0" hangingPunct="0"/>
            <a:endParaRPr lang="en-US" dirty="0">
              <a:latin typeface="Arial" panose="020B0604020202020204" pitchFamily="34" charset="0"/>
              <a:cs typeface="Arial" panose="020B0604020202020204" pitchFamily="34" charset="0"/>
            </a:endParaRPr>
          </a:p>
        </p:txBody>
      </p:sp>
      <p:sp>
        <p:nvSpPr>
          <p:cNvPr id="35" name="Rectangle 34"/>
          <p:cNvSpPr/>
          <p:nvPr/>
        </p:nvSpPr>
        <p:spPr>
          <a:xfrm>
            <a:off x="3091611" y="3931681"/>
            <a:ext cx="1398389" cy="577081"/>
          </a:xfrm>
          <a:prstGeom prst="rect">
            <a:avLst/>
          </a:prstGeom>
        </p:spPr>
        <p:txBody>
          <a:bodyPr wrap="square">
            <a:spAutoFit/>
          </a:bodyPr>
          <a:lstStyle/>
          <a:p>
            <a:pPr marL="173831" indent="-173831" eaLnBrk="0" hangingPunct="0">
              <a:buFont typeface="Arial" panose="020B0604020202020204" pitchFamily="34" charset="0"/>
              <a:buChar char="•"/>
            </a:pPr>
            <a:r>
              <a:rPr lang="en-US" sz="1050" dirty="0">
                <a:solidFill>
                  <a:schemeClr val="bg1">
                    <a:lumMod val="50000"/>
                  </a:schemeClr>
                </a:solidFill>
                <a:latin typeface="Arial" panose="020B0604020202020204" pitchFamily="34" charset="0"/>
                <a:cs typeface="Arial" panose="020B0604020202020204" pitchFamily="34" charset="0"/>
              </a:rPr>
              <a:t>Accounting</a:t>
            </a:r>
          </a:p>
          <a:p>
            <a:pPr marL="173831" indent="-173831" eaLnBrk="0" hangingPunct="0">
              <a:buFont typeface="Arial" panose="020B0604020202020204" pitchFamily="34" charset="0"/>
              <a:buChar char="•"/>
            </a:pPr>
            <a:r>
              <a:rPr lang="en-US" sz="1050" dirty="0">
                <a:solidFill>
                  <a:schemeClr val="bg1">
                    <a:lumMod val="50000"/>
                  </a:schemeClr>
                </a:solidFill>
                <a:latin typeface="Arial" panose="020B0604020202020204" pitchFamily="34" charset="0"/>
                <a:cs typeface="Arial" panose="020B0604020202020204" pitchFamily="34" charset="0"/>
              </a:rPr>
              <a:t>Economics</a:t>
            </a:r>
          </a:p>
          <a:p>
            <a:pPr marL="173831" indent="-173831" eaLnBrk="0" hangingPunct="0">
              <a:buFont typeface="Arial" panose="020B0604020202020204" pitchFamily="34" charset="0"/>
              <a:buChar char="•"/>
            </a:pPr>
            <a:r>
              <a:rPr lang="en-US" sz="1050" dirty="0">
                <a:solidFill>
                  <a:schemeClr val="bg1">
                    <a:lumMod val="50000"/>
                  </a:schemeClr>
                </a:solidFill>
                <a:latin typeface="Arial" panose="020B0604020202020204" pitchFamily="34" charset="0"/>
                <a:cs typeface="Arial" panose="020B0604020202020204" pitchFamily="34" charset="0"/>
              </a:rPr>
              <a:t>Marketing</a:t>
            </a:r>
          </a:p>
        </p:txBody>
      </p:sp>
      <p:sp>
        <p:nvSpPr>
          <p:cNvPr id="36" name="TextBox 27"/>
          <p:cNvSpPr txBox="1">
            <a:spLocks noChangeArrowheads="1"/>
          </p:cNvSpPr>
          <p:nvPr/>
        </p:nvSpPr>
        <p:spPr bwMode="auto">
          <a:xfrm>
            <a:off x="4635115" y="3922468"/>
            <a:ext cx="1535668" cy="1546577"/>
          </a:xfrm>
          <a:prstGeom prst="rect">
            <a:avLst/>
          </a:prstGeom>
          <a:noFill/>
          <a:ln w="9525">
            <a:noFill/>
            <a:miter lim="800000"/>
            <a:headEnd/>
            <a:tailEnd/>
          </a:ln>
        </p:spPr>
        <p:txBody>
          <a:bodyPr wrap="square">
            <a:spAutoFit/>
          </a:bodyPr>
          <a:lstStyle/>
          <a:p>
            <a:pPr marL="173831" indent="-173831" defTabSz="685800" eaLnBrk="0" hangingPunct="0">
              <a:buFont typeface="Arial" panose="020B0604020202020204" pitchFamily="34" charset="0"/>
              <a:buChar char="•"/>
            </a:pPr>
            <a:r>
              <a:rPr lang="en-US" sz="1050" dirty="0">
                <a:solidFill>
                  <a:schemeClr val="bg1">
                    <a:lumMod val="50000"/>
                  </a:schemeClr>
                </a:solidFill>
                <a:latin typeface="Arial" panose="020B0604020202020204" pitchFamily="34" charset="0"/>
                <a:cs typeface="Arial" panose="020B0604020202020204" pitchFamily="34" charset="0"/>
              </a:rPr>
              <a:t>Professional career prep for interviews</a:t>
            </a:r>
          </a:p>
          <a:p>
            <a:pPr marL="173831" indent="-173831" eaLnBrk="0" hangingPunct="0">
              <a:buFont typeface="Arial" panose="020B0604020202020204" pitchFamily="34" charset="0"/>
              <a:buChar char="•"/>
            </a:pPr>
            <a:r>
              <a:rPr lang="en-US" sz="1050" dirty="0">
                <a:solidFill>
                  <a:schemeClr val="bg1">
                    <a:lumMod val="50000"/>
                  </a:schemeClr>
                </a:solidFill>
                <a:latin typeface="Arial" panose="020B0604020202020204" pitchFamily="34" charset="0"/>
                <a:cs typeface="Arial" panose="020B0604020202020204" pitchFamily="34" charset="0"/>
              </a:rPr>
              <a:t>Short elective “</a:t>
            </a:r>
            <a:r>
              <a:rPr lang="en-US" sz="1050" dirty="0" err="1">
                <a:solidFill>
                  <a:schemeClr val="bg1">
                    <a:lumMod val="50000"/>
                  </a:schemeClr>
                </a:solidFill>
                <a:latin typeface="Arial" panose="020B0604020202020204" pitchFamily="34" charset="0"/>
                <a:cs typeface="Arial" panose="020B0604020202020204" pitchFamily="34" charset="0"/>
              </a:rPr>
              <a:t>bootcamps</a:t>
            </a:r>
            <a:r>
              <a:rPr lang="en-US" sz="1050" dirty="0">
                <a:solidFill>
                  <a:schemeClr val="bg1">
                    <a:lumMod val="50000"/>
                  </a:schemeClr>
                </a:solidFill>
                <a:latin typeface="Arial" panose="020B0604020202020204" pitchFamily="34" charset="0"/>
                <a:cs typeface="Arial" panose="020B0604020202020204" pitchFamily="34" charset="0"/>
              </a:rPr>
              <a:t>” incl. Oral Communication, Management Cases</a:t>
            </a:r>
          </a:p>
          <a:p>
            <a:pPr defTabSz="685800" eaLnBrk="0" hangingPunct="0"/>
            <a:endParaRPr lang="en-US" sz="1050" dirty="0">
              <a:latin typeface="Arial" panose="020B0604020202020204" pitchFamily="34" charset="0"/>
              <a:cs typeface="Arial" panose="020B0604020202020204" pitchFamily="34" charset="0"/>
            </a:endParaRPr>
          </a:p>
        </p:txBody>
      </p:sp>
      <p:sp>
        <p:nvSpPr>
          <p:cNvPr id="37" name="TextBox 30"/>
          <p:cNvSpPr txBox="1">
            <a:spLocks noChangeArrowheads="1"/>
          </p:cNvSpPr>
          <p:nvPr/>
        </p:nvSpPr>
        <p:spPr bwMode="auto">
          <a:xfrm>
            <a:off x="6314170" y="2485041"/>
            <a:ext cx="2526284" cy="2839239"/>
          </a:xfrm>
          <a:prstGeom prst="rect">
            <a:avLst/>
          </a:prstGeom>
          <a:noFill/>
          <a:ln w="9525">
            <a:noFill/>
            <a:miter lim="800000"/>
            <a:headEnd/>
            <a:tailEnd/>
          </a:ln>
        </p:spPr>
        <p:txBody>
          <a:bodyPr wrap="square">
            <a:spAutoFit/>
          </a:bodyPr>
          <a:lstStyle/>
          <a:p>
            <a:pPr defTabSz="685800" eaLnBrk="0" hangingPunct="0"/>
            <a:r>
              <a:rPr lang="en-US" sz="1050" b="1" dirty="0">
                <a:latin typeface="Arial" panose="020B0604020202020204" pitchFamily="34" charset="0"/>
                <a:cs typeface="Arial" panose="020B0604020202020204" pitchFamily="34" charset="0"/>
              </a:rPr>
              <a:t>CORE</a:t>
            </a:r>
          </a:p>
          <a:p>
            <a:pPr marL="171450" indent="-171450" eaLnBrk="0" hangingPunct="0">
              <a:buFont typeface="Arial" charset="0"/>
              <a:buChar char="•"/>
            </a:pPr>
            <a:r>
              <a:rPr lang="en-US" sz="1050" dirty="0">
                <a:solidFill>
                  <a:schemeClr val="bg1">
                    <a:lumMod val="50000"/>
                  </a:schemeClr>
                </a:solidFill>
                <a:latin typeface="Arial" panose="020B0604020202020204" pitchFamily="34" charset="0"/>
                <a:cs typeface="Arial" panose="020B0604020202020204" pitchFamily="34" charset="0"/>
              </a:rPr>
              <a:t>Principled Leadership</a:t>
            </a:r>
            <a:endParaRPr lang="en-US" sz="1350" dirty="0">
              <a:solidFill>
                <a:schemeClr val="bg1">
                  <a:lumMod val="50000"/>
                </a:schemeClr>
              </a:solidFill>
              <a:latin typeface="Arial" panose="020B0604020202020204" pitchFamily="34" charset="0"/>
              <a:cs typeface="Arial" panose="020B0604020202020204" pitchFamily="34" charset="0"/>
            </a:endParaRPr>
          </a:p>
          <a:p>
            <a:pPr marL="171450" indent="-171450" eaLnBrk="0" hangingPunct="0">
              <a:buFont typeface="Arial" charset="0"/>
              <a:buChar char="•"/>
            </a:pPr>
            <a:r>
              <a:rPr lang="en-US" sz="1050" dirty="0">
                <a:solidFill>
                  <a:schemeClr val="bg1">
                    <a:lumMod val="50000"/>
                  </a:schemeClr>
                </a:solidFill>
                <a:latin typeface="Arial" panose="020B0604020202020204" pitchFamily="34" charset="0"/>
                <a:cs typeface="Arial" panose="020B0604020202020204" pitchFamily="34" charset="0"/>
              </a:rPr>
              <a:t>Operations</a:t>
            </a:r>
          </a:p>
          <a:p>
            <a:pPr defTabSz="685800" eaLnBrk="0" hangingPunct="0"/>
            <a:endParaRPr lang="en-US" sz="1050" dirty="0">
              <a:latin typeface="Arial" panose="020B0604020202020204" pitchFamily="34" charset="0"/>
              <a:cs typeface="Arial" panose="020B0604020202020204" pitchFamily="34" charset="0"/>
            </a:endParaRPr>
          </a:p>
          <a:p>
            <a:pPr defTabSz="685800" eaLnBrk="0" hangingPunct="0"/>
            <a:r>
              <a:rPr lang="en-US" sz="1050" b="1" dirty="0">
                <a:latin typeface="Arial" panose="020B0604020202020204" pitchFamily="34" charset="0"/>
                <a:cs typeface="Arial" panose="020B0604020202020204" pitchFamily="34" charset="0"/>
              </a:rPr>
              <a:t>ELECTIVES</a:t>
            </a:r>
          </a:p>
          <a:p>
            <a:pPr marL="171450" indent="-171450" defTabSz="685800" eaLnBrk="0" hangingPunct="0">
              <a:buFont typeface="Arial" charset="0"/>
              <a:buChar char="•"/>
            </a:pPr>
            <a:r>
              <a:rPr lang="en-US" sz="1050" dirty="0">
                <a:solidFill>
                  <a:schemeClr val="bg1">
                    <a:lumMod val="50000"/>
                  </a:schemeClr>
                </a:solidFill>
                <a:latin typeface="Arial" panose="020B0604020202020204" pitchFamily="34" charset="0"/>
                <a:cs typeface="Arial" panose="020B0604020202020204" pitchFamily="34" charset="0"/>
              </a:rPr>
              <a:t>Deeper Coursework</a:t>
            </a:r>
          </a:p>
          <a:p>
            <a:pPr marL="171450" indent="-171450" defTabSz="685800" eaLnBrk="0" hangingPunct="0">
              <a:buFont typeface="Arial" charset="0"/>
              <a:buChar char="•"/>
            </a:pPr>
            <a:r>
              <a:rPr lang="en-US" sz="1050" dirty="0">
                <a:solidFill>
                  <a:schemeClr val="bg1">
                    <a:lumMod val="50000"/>
                  </a:schemeClr>
                </a:solidFill>
                <a:latin typeface="Arial" panose="020B0604020202020204" pitchFamily="34" charset="0"/>
                <a:cs typeface="Arial" panose="020B0604020202020204" pitchFamily="34" charset="0"/>
              </a:rPr>
              <a:t>Optional Concentrations</a:t>
            </a:r>
          </a:p>
          <a:p>
            <a:pPr marL="171450" indent="-171450" defTabSz="685800" eaLnBrk="0" hangingPunct="0">
              <a:buFont typeface="Arial" charset="0"/>
              <a:buChar char="•"/>
            </a:pPr>
            <a:r>
              <a:rPr lang="en-US" sz="1050" dirty="0">
                <a:solidFill>
                  <a:schemeClr val="bg1">
                    <a:lumMod val="50000"/>
                  </a:schemeClr>
                </a:solidFill>
                <a:latin typeface="Arial" panose="020B0604020202020204" pitchFamily="34" charset="0"/>
                <a:cs typeface="Arial" panose="020B0604020202020204" pitchFamily="34" charset="0"/>
              </a:rPr>
              <a:t>Cornell-wide courses</a:t>
            </a:r>
          </a:p>
          <a:p>
            <a:pPr marL="171450" indent="-171450" defTabSz="685800" eaLnBrk="0" hangingPunct="0">
              <a:buFont typeface="Arial" charset="0"/>
              <a:buChar char="•"/>
            </a:pPr>
            <a:r>
              <a:rPr lang="en-US" sz="1050" dirty="0">
                <a:solidFill>
                  <a:schemeClr val="bg1">
                    <a:lumMod val="50000"/>
                  </a:schemeClr>
                </a:solidFill>
                <a:latin typeface="Arial" panose="020B0604020202020204" pitchFamily="34" charset="0"/>
                <a:cs typeface="Arial" panose="020B0604020202020204" pitchFamily="34" charset="0"/>
              </a:rPr>
              <a:t>Cornell Tech Intensives</a:t>
            </a:r>
          </a:p>
          <a:p>
            <a:pPr marL="171450" indent="-171450" eaLnBrk="0" hangingPunct="0">
              <a:buFont typeface="Arial" charset="0"/>
              <a:buChar char="•"/>
            </a:pPr>
            <a:r>
              <a:rPr lang="en-US" sz="1050" dirty="0">
                <a:solidFill>
                  <a:schemeClr val="bg1">
                    <a:lumMod val="50000"/>
                  </a:schemeClr>
                </a:solidFill>
                <a:latin typeface="Arial" panose="020B0604020202020204" pitchFamily="34" charset="0"/>
                <a:cs typeface="Arial" panose="020B0604020202020204" pitchFamily="34" charset="0"/>
              </a:rPr>
              <a:t>Performance Learning:    Cayuga Fund, Venture Fund, Tech Strategy</a:t>
            </a:r>
            <a:endParaRPr lang="en-US" sz="1350" dirty="0">
              <a:solidFill>
                <a:schemeClr val="bg1">
                  <a:lumMod val="50000"/>
                </a:schemeClr>
              </a:solidFill>
              <a:latin typeface="Arial" panose="020B0604020202020204" pitchFamily="34" charset="0"/>
              <a:cs typeface="Arial" panose="020B0604020202020204" pitchFamily="34" charset="0"/>
            </a:endParaRPr>
          </a:p>
          <a:p>
            <a:pPr marL="171450" indent="-171450" defTabSz="685800" eaLnBrk="0" hangingPunct="0">
              <a:buFont typeface="Arial" charset="0"/>
              <a:buChar char="•"/>
            </a:pPr>
            <a:r>
              <a:rPr lang="en-US" sz="1050" dirty="0">
                <a:solidFill>
                  <a:schemeClr val="bg1">
                    <a:lumMod val="50000"/>
                  </a:schemeClr>
                </a:solidFill>
                <a:latin typeface="Arial" panose="020B0604020202020204" pitchFamily="34" charset="0"/>
                <a:cs typeface="Arial" panose="020B0604020202020204" pitchFamily="34" charset="0"/>
              </a:rPr>
              <a:t>Global Experience – Trip Courses</a:t>
            </a:r>
          </a:p>
          <a:p>
            <a:pPr marL="88106" indent="-88106" defTabSz="685800" eaLnBrk="0" hangingPunct="0">
              <a:buFont typeface="Arial" charset="0"/>
              <a:buChar char="•"/>
            </a:pPr>
            <a:endParaRPr lang="en-US" sz="1050" dirty="0">
              <a:latin typeface="Arial" panose="020B0604020202020204" pitchFamily="34" charset="0"/>
              <a:cs typeface="Arial" panose="020B0604020202020204" pitchFamily="34" charset="0"/>
            </a:endParaRPr>
          </a:p>
          <a:p>
            <a:pPr defTabSz="685800" eaLnBrk="0" hangingPunct="0"/>
            <a:r>
              <a:rPr lang="en-US" sz="1050" b="1" dirty="0">
                <a:latin typeface="Arial" panose="020B0604020202020204" pitchFamily="34" charset="0"/>
                <a:cs typeface="Arial" panose="020B0604020202020204" pitchFamily="34" charset="0"/>
              </a:rPr>
              <a:t>CAREER &amp; Co-CURRICULAR</a:t>
            </a:r>
          </a:p>
          <a:p>
            <a:pPr marL="171450" indent="-171450" defTabSz="685800" eaLnBrk="0" hangingPunct="0">
              <a:buFont typeface="Arial" charset="0"/>
              <a:buChar char="•"/>
            </a:pPr>
            <a:r>
              <a:rPr lang="en-US" sz="1050" dirty="0">
                <a:solidFill>
                  <a:schemeClr val="bg1">
                    <a:lumMod val="50000"/>
                  </a:schemeClr>
                </a:solidFill>
                <a:latin typeface="Arial" panose="020B0604020202020204" pitchFamily="34" charset="0"/>
                <a:cs typeface="Arial" panose="020B0604020202020204" pitchFamily="34" charset="0"/>
              </a:rPr>
              <a:t>Full Time Job Search</a:t>
            </a:r>
          </a:p>
          <a:p>
            <a:pPr marL="171450" indent="-171450" defTabSz="685800" eaLnBrk="0" hangingPunct="0">
              <a:buFont typeface="Arial" charset="0"/>
              <a:buChar char="•"/>
            </a:pPr>
            <a:r>
              <a:rPr lang="en-US" sz="1050" dirty="0">
                <a:solidFill>
                  <a:schemeClr val="bg1">
                    <a:lumMod val="50000"/>
                  </a:schemeClr>
                </a:solidFill>
                <a:latin typeface="Arial" panose="020B0604020202020204" pitchFamily="34" charset="0"/>
                <a:cs typeface="Arial" panose="020B0604020202020204" pitchFamily="34" charset="0"/>
              </a:rPr>
              <a:t>Case Competitions</a:t>
            </a:r>
          </a:p>
          <a:p>
            <a:pPr marL="171450" indent="-171450" defTabSz="685800" eaLnBrk="0" hangingPunct="0">
              <a:buFont typeface="Arial" charset="0"/>
              <a:buChar char="•"/>
            </a:pPr>
            <a:r>
              <a:rPr lang="en-US" sz="1050" dirty="0">
                <a:solidFill>
                  <a:schemeClr val="bg1">
                    <a:lumMod val="50000"/>
                  </a:schemeClr>
                </a:solidFill>
                <a:latin typeface="Arial" panose="020B0604020202020204" pitchFamily="34" charset="0"/>
                <a:cs typeface="Arial" panose="020B0604020202020204" pitchFamily="34" charset="0"/>
              </a:rPr>
              <a:t>School &amp; Community Service</a:t>
            </a:r>
          </a:p>
        </p:txBody>
      </p:sp>
      <p:sp>
        <p:nvSpPr>
          <p:cNvPr id="18" name="Rectangle 24"/>
          <p:cNvSpPr>
            <a:spLocks noChangeArrowheads="1"/>
          </p:cNvSpPr>
          <p:nvPr/>
        </p:nvSpPr>
        <p:spPr bwMode="auto">
          <a:xfrm>
            <a:off x="490045" y="2349456"/>
            <a:ext cx="2151710" cy="91679"/>
          </a:xfrm>
          <a:prstGeom prst="rect">
            <a:avLst/>
          </a:prstGeom>
          <a:solidFill>
            <a:srgbClr val="0000CC"/>
          </a:solidFill>
          <a:ln w="9525">
            <a:solidFill>
              <a:schemeClr val="tx1"/>
            </a:solidFill>
            <a:round/>
            <a:headEnd/>
            <a:tailEnd/>
          </a:ln>
        </p:spPr>
        <p:txBody>
          <a:bodyPr/>
          <a:lstStyle/>
          <a:p>
            <a:pPr defTabSz="685800" eaLnBrk="0" hangingPunct="0"/>
            <a:endParaRPr lang="en-US" dirty="0">
              <a:latin typeface="Arial" panose="020B0604020202020204" pitchFamily="34" charset="0"/>
              <a:cs typeface="Arial" panose="020B0604020202020204" pitchFamily="34" charset="0"/>
            </a:endParaRPr>
          </a:p>
        </p:txBody>
      </p:sp>
      <p:sp>
        <p:nvSpPr>
          <p:cNvPr id="19" name="TextBox 21"/>
          <p:cNvSpPr txBox="1">
            <a:spLocks noChangeArrowheads="1"/>
          </p:cNvSpPr>
          <p:nvPr/>
        </p:nvSpPr>
        <p:spPr bwMode="auto">
          <a:xfrm>
            <a:off x="619727" y="1796038"/>
            <a:ext cx="1752456" cy="484748"/>
          </a:xfrm>
          <a:prstGeom prst="rect">
            <a:avLst/>
          </a:prstGeom>
          <a:noFill/>
          <a:ln w="9525">
            <a:noFill/>
            <a:miter lim="800000"/>
            <a:headEnd/>
            <a:tailEnd/>
          </a:ln>
        </p:spPr>
        <p:txBody>
          <a:bodyPr wrap="square">
            <a:spAutoFit/>
          </a:bodyPr>
          <a:lstStyle/>
          <a:p>
            <a:pPr algn="ctr" defTabSz="685800" eaLnBrk="0" hangingPunct="0"/>
            <a:r>
              <a:rPr lang="en-US" sz="1350" b="1" dirty="0">
                <a:latin typeface="Arial" panose="020B0604020202020204" pitchFamily="34" charset="0"/>
                <a:cs typeface="Arial" panose="020B0604020202020204" pitchFamily="34" charset="0"/>
              </a:rPr>
              <a:t>Year 1: </a:t>
            </a:r>
            <a:r>
              <a:rPr lang="en-US" sz="1350" b="1" dirty="0" err="1" smtClean="0">
                <a:latin typeface="Arial" panose="020B0604020202020204" pitchFamily="34" charset="0"/>
                <a:cs typeface="Arial" panose="020B0604020202020204" pitchFamily="34" charset="0"/>
              </a:rPr>
              <a:t>M.Eng</a:t>
            </a:r>
            <a:r>
              <a:rPr lang="en-US" sz="1350" b="1" dirty="0" smtClean="0">
                <a:latin typeface="Arial" panose="020B0604020202020204" pitchFamily="34" charset="0"/>
                <a:cs typeface="Arial" panose="020B0604020202020204" pitchFamily="34" charset="0"/>
              </a:rPr>
              <a:t>.</a:t>
            </a:r>
            <a:endParaRPr lang="en-US" sz="1350" b="1" dirty="0">
              <a:latin typeface="Arial" panose="020B0604020202020204" pitchFamily="34" charset="0"/>
              <a:cs typeface="Arial" panose="020B0604020202020204" pitchFamily="34" charset="0"/>
            </a:endParaRPr>
          </a:p>
          <a:p>
            <a:pPr algn="ctr" defTabSz="685800" eaLnBrk="0" hangingPunct="0"/>
            <a:endParaRPr lang="en-US" sz="1200" dirty="0">
              <a:latin typeface="Arial" panose="020B0604020202020204" pitchFamily="34" charset="0"/>
              <a:cs typeface="Arial" panose="020B0604020202020204" pitchFamily="34" charset="0"/>
            </a:endParaRPr>
          </a:p>
        </p:txBody>
      </p:sp>
      <p:sp>
        <p:nvSpPr>
          <p:cNvPr id="20" name="TextBox 27"/>
          <p:cNvSpPr txBox="1">
            <a:spLocks noChangeArrowheads="1"/>
          </p:cNvSpPr>
          <p:nvPr/>
        </p:nvSpPr>
        <p:spPr bwMode="auto">
          <a:xfrm>
            <a:off x="424855" y="2500665"/>
            <a:ext cx="2169881" cy="2192908"/>
          </a:xfrm>
          <a:prstGeom prst="rect">
            <a:avLst/>
          </a:prstGeom>
          <a:noFill/>
          <a:ln w="9525">
            <a:noFill/>
            <a:miter lim="800000"/>
            <a:headEnd/>
            <a:tailEnd/>
          </a:ln>
        </p:spPr>
        <p:txBody>
          <a:bodyPr wrap="square">
            <a:spAutoFit/>
          </a:bodyPr>
          <a:lstStyle/>
          <a:p>
            <a:pPr defTabSz="685800" eaLnBrk="0" hangingPunct="0"/>
            <a:r>
              <a:rPr lang="en-US" sz="1050" b="1" dirty="0">
                <a:latin typeface="Arial" panose="020B0604020202020204" pitchFamily="34" charset="0"/>
                <a:cs typeface="Arial" panose="020B0604020202020204" pitchFamily="34" charset="0"/>
              </a:rPr>
              <a:t>CURRICULUM</a:t>
            </a:r>
            <a:endParaRPr lang="en-US" sz="1050" dirty="0">
              <a:solidFill>
                <a:schemeClr val="bg1">
                  <a:lumMod val="50000"/>
                </a:schemeClr>
              </a:solidFill>
              <a:latin typeface="Arial" panose="020B0604020202020204" pitchFamily="34" charset="0"/>
              <a:cs typeface="Arial" panose="020B0604020202020204" pitchFamily="34" charset="0"/>
            </a:endParaRPr>
          </a:p>
          <a:p>
            <a:pPr marL="173831" indent="-173831" defTabSz="685800" eaLnBrk="0" hangingPunct="0">
              <a:buFont typeface="Arial" panose="020B0604020202020204" pitchFamily="34" charset="0"/>
              <a:buChar char="•"/>
            </a:pPr>
            <a:r>
              <a:rPr lang="en-US" sz="1050" dirty="0">
                <a:solidFill>
                  <a:schemeClr val="bg1">
                    <a:lumMod val="50000"/>
                  </a:schemeClr>
                </a:solidFill>
                <a:latin typeface="Arial" panose="020B0604020202020204" pitchFamily="34" charset="0"/>
                <a:cs typeface="Arial" panose="020B0604020202020204" pitchFamily="34" charset="0"/>
              </a:rPr>
              <a:t>Core Disciplinary Coursework</a:t>
            </a:r>
          </a:p>
          <a:p>
            <a:pPr marL="173831" indent="-173831" defTabSz="685800" eaLnBrk="0" hangingPunct="0">
              <a:buFont typeface="Arial" panose="020B0604020202020204" pitchFamily="34" charset="0"/>
              <a:buChar char="•"/>
            </a:pPr>
            <a:r>
              <a:rPr lang="en-US" sz="1050" dirty="0">
                <a:solidFill>
                  <a:schemeClr val="bg1">
                    <a:lumMod val="50000"/>
                  </a:schemeClr>
                </a:solidFill>
                <a:latin typeface="Arial" panose="020B0604020202020204" pitchFamily="34" charset="0"/>
                <a:cs typeface="Arial" panose="020B0604020202020204" pitchFamily="34" charset="0"/>
              </a:rPr>
              <a:t>Concentration Electives</a:t>
            </a:r>
          </a:p>
          <a:p>
            <a:pPr marL="173831" indent="-173831" defTabSz="685800" eaLnBrk="0" hangingPunct="0">
              <a:buFont typeface="Arial" panose="020B0604020202020204" pitchFamily="34" charset="0"/>
              <a:buChar char="•"/>
            </a:pPr>
            <a:r>
              <a:rPr lang="en-US" sz="1050" dirty="0">
                <a:solidFill>
                  <a:schemeClr val="bg1">
                    <a:lumMod val="50000"/>
                  </a:schemeClr>
                </a:solidFill>
                <a:latin typeface="Arial" panose="020B0604020202020204" pitchFamily="34" charset="0"/>
                <a:cs typeface="Arial" panose="020B0604020202020204" pitchFamily="34" charset="0"/>
              </a:rPr>
              <a:t>Complementary Electives</a:t>
            </a:r>
          </a:p>
          <a:p>
            <a:pPr marL="173831" indent="-173831" defTabSz="685800" eaLnBrk="0" hangingPunct="0">
              <a:buFont typeface="Arial" panose="020B0604020202020204" pitchFamily="34" charset="0"/>
              <a:buChar char="•"/>
            </a:pPr>
            <a:r>
              <a:rPr lang="en-US" sz="1050" dirty="0">
                <a:solidFill>
                  <a:schemeClr val="bg1">
                    <a:lumMod val="50000"/>
                  </a:schemeClr>
                </a:solidFill>
                <a:latin typeface="Arial" panose="020B0604020202020204" pitchFamily="34" charset="0"/>
                <a:cs typeface="Arial" panose="020B0604020202020204" pitchFamily="34" charset="0"/>
              </a:rPr>
              <a:t>Projects</a:t>
            </a:r>
          </a:p>
          <a:p>
            <a:pPr marL="173831" indent="-173831" defTabSz="685800" eaLnBrk="0" hangingPunct="0">
              <a:buFont typeface="Arial" panose="020B0604020202020204" pitchFamily="34" charset="0"/>
              <a:buChar char="•"/>
            </a:pPr>
            <a:r>
              <a:rPr lang="en-US" sz="1050" dirty="0">
                <a:solidFill>
                  <a:schemeClr val="bg1">
                    <a:lumMod val="50000"/>
                  </a:schemeClr>
                </a:solidFill>
                <a:latin typeface="Arial" panose="020B0604020202020204" pitchFamily="34" charset="0"/>
                <a:cs typeface="Arial" panose="020B0604020202020204" pitchFamily="34" charset="0"/>
              </a:rPr>
              <a:t>Seminars</a:t>
            </a:r>
          </a:p>
          <a:p>
            <a:pPr defTabSz="685800" eaLnBrk="0" hangingPunct="0"/>
            <a:endParaRPr lang="en-US" sz="1050" dirty="0">
              <a:solidFill>
                <a:schemeClr val="bg1">
                  <a:lumMod val="50000"/>
                </a:schemeClr>
              </a:solidFill>
              <a:latin typeface="Arial" panose="020B0604020202020204" pitchFamily="34" charset="0"/>
              <a:cs typeface="Arial" panose="020B0604020202020204" pitchFamily="34" charset="0"/>
            </a:endParaRPr>
          </a:p>
          <a:p>
            <a:pPr defTabSz="685800" eaLnBrk="0" hangingPunct="0"/>
            <a:r>
              <a:rPr lang="en-US" sz="1050" b="1" dirty="0">
                <a:latin typeface="Arial" panose="020B0604020202020204" pitchFamily="34" charset="0"/>
                <a:cs typeface="Arial" panose="020B0604020202020204" pitchFamily="34" charset="0"/>
              </a:rPr>
              <a:t>CAREER &amp; Co-CURRICULAR</a:t>
            </a:r>
            <a:endParaRPr lang="en-US" sz="1050" dirty="0">
              <a:solidFill>
                <a:schemeClr val="bg1">
                  <a:lumMod val="50000"/>
                </a:schemeClr>
              </a:solidFill>
              <a:latin typeface="Arial" panose="020B0604020202020204" pitchFamily="34" charset="0"/>
              <a:cs typeface="Arial" panose="020B0604020202020204" pitchFamily="34" charset="0"/>
            </a:endParaRPr>
          </a:p>
          <a:p>
            <a:pPr marL="173831" indent="-173831" defTabSz="685800" eaLnBrk="0" hangingPunct="0">
              <a:buFont typeface="Arial" panose="020B0604020202020204" pitchFamily="34" charset="0"/>
              <a:buChar char="•"/>
            </a:pPr>
            <a:r>
              <a:rPr lang="en-US" sz="1050" dirty="0">
                <a:solidFill>
                  <a:schemeClr val="bg1">
                    <a:lumMod val="50000"/>
                  </a:schemeClr>
                </a:solidFill>
                <a:latin typeface="Arial" panose="020B0604020202020204" pitchFamily="34" charset="0"/>
                <a:cs typeface="Arial" panose="020B0604020202020204" pitchFamily="34" charset="0"/>
              </a:rPr>
              <a:t>Summer Career Curriculum</a:t>
            </a:r>
          </a:p>
          <a:p>
            <a:pPr marL="173831" indent="-173831" defTabSz="685800" eaLnBrk="0" hangingPunct="0">
              <a:buFont typeface="Arial" panose="020B0604020202020204" pitchFamily="34" charset="0"/>
              <a:buChar char="•"/>
            </a:pPr>
            <a:r>
              <a:rPr lang="en-US" sz="1050" dirty="0">
                <a:solidFill>
                  <a:schemeClr val="bg1">
                    <a:lumMod val="50000"/>
                  </a:schemeClr>
                </a:solidFill>
                <a:latin typeface="Arial" panose="020B0604020202020204" pitchFamily="34" charset="0"/>
                <a:cs typeface="Arial" panose="020B0604020202020204" pitchFamily="34" charset="0"/>
              </a:rPr>
              <a:t>Job Search </a:t>
            </a:r>
            <a:r>
              <a:rPr lang="en-US" sz="1050" dirty="0" err="1">
                <a:solidFill>
                  <a:schemeClr val="bg1">
                    <a:lumMod val="50000"/>
                  </a:schemeClr>
                </a:solidFill>
                <a:latin typeface="Arial" panose="020B0604020202020204" pitchFamily="34" charset="0"/>
                <a:cs typeface="Arial" panose="020B0604020202020204" pitchFamily="34" charset="0"/>
              </a:rPr>
              <a:t>Bootcamp</a:t>
            </a:r>
            <a:endParaRPr lang="en-US" sz="1050" dirty="0">
              <a:solidFill>
                <a:schemeClr val="bg1">
                  <a:lumMod val="50000"/>
                </a:schemeClr>
              </a:solidFill>
              <a:latin typeface="Arial" panose="020B0604020202020204" pitchFamily="34" charset="0"/>
              <a:cs typeface="Arial" panose="020B0604020202020204" pitchFamily="34" charset="0"/>
            </a:endParaRPr>
          </a:p>
          <a:p>
            <a:pPr marL="173831" indent="-173831" defTabSz="685800" eaLnBrk="0" hangingPunct="0">
              <a:buFont typeface="Arial" panose="020B0604020202020204" pitchFamily="34" charset="0"/>
              <a:buChar char="•"/>
            </a:pPr>
            <a:r>
              <a:rPr lang="en-US" sz="1050" dirty="0">
                <a:solidFill>
                  <a:schemeClr val="bg1">
                    <a:lumMod val="50000"/>
                  </a:schemeClr>
                </a:solidFill>
                <a:latin typeface="Arial" panose="020B0604020202020204" pitchFamily="34" charset="0"/>
                <a:cs typeface="Arial" panose="020B0604020202020204" pitchFamily="34" charset="0"/>
              </a:rPr>
              <a:t>Professional Development</a:t>
            </a:r>
          </a:p>
          <a:p>
            <a:pPr marL="173831" indent="-173831" defTabSz="685800" eaLnBrk="0" hangingPunct="0">
              <a:buFont typeface="Arial" panose="020B0604020202020204" pitchFamily="34" charset="0"/>
              <a:buChar char="•"/>
            </a:pPr>
            <a:r>
              <a:rPr lang="en-US" sz="1050" dirty="0">
                <a:solidFill>
                  <a:schemeClr val="bg1">
                    <a:lumMod val="50000"/>
                  </a:schemeClr>
                </a:solidFill>
                <a:latin typeface="Arial" panose="020B0604020202020204" pitchFamily="34" charset="0"/>
                <a:cs typeface="Arial" panose="020B0604020202020204" pitchFamily="34" charset="0"/>
              </a:rPr>
              <a:t>Project and Case Competitions</a:t>
            </a:r>
          </a:p>
        </p:txBody>
      </p:sp>
      <p:sp>
        <p:nvSpPr>
          <p:cNvPr id="21" name="TextBox 20"/>
          <p:cNvSpPr txBox="1">
            <a:spLocks noChangeArrowheads="1"/>
          </p:cNvSpPr>
          <p:nvPr/>
        </p:nvSpPr>
        <p:spPr bwMode="auto">
          <a:xfrm>
            <a:off x="4993903" y="1828278"/>
            <a:ext cx="1289203" cy="300082"/>
          </a:xfrm>
          <a:prstGeom prst="rect">
            <a:avLst/>
          </a:prstGeom>
          <a:noFill/>
          <a:ln w="9525">
            <a:noFill/>
            <a:miter lim="800000"/>
            <a:headEnd/>
            <a:tailEnd/>
          </a:ln>
        </p:spPr>
        <p:txBody>
          <a:bodyPr wrap="square">
            <a:spAutoFit/>
          </a:bodyPr>
          <a:lstStyle/>
          <a:p>
            <a:pPr algn="ctr" defTabSz="685800" eaLnBrk="0" hangingPunct="0"/>
            <a:r>
              <a:rPr lang="en-US" sz="1350" b="1" dirty="0">
                <a:latin typeface="Arial" panose="020B0604020202020204" pitchFamily="34" charset="0"/>
                <a:cs typeface="Arial" panose="020B0604020202020204" pitchFamily="34" charset="0"/>
              </a:rPr>
              <a:t>Year 2: MBA</a:t>
            </a:r>
          </a:p>
        </p:txBody>
      </p:sp>
      <p:sp>
        <p:nvSpPr>
          <p:cNvPr id="2" name="Rounded Rectangle 1"/>
          <p:cNvSpPr/>
          <p:nvPr/>
        </p:nvSpPr>
        <p:spPr>
          <a:xfrm>
            <a:off x="2824771" y="2105277"/>
            <a:ext cx="6015683" cy="3446345"/>
          </a:xfrm>
          <a:prstGeom prst="roundRect">
            <a:avLst/>
          </a:prstGeom>
          <a:noFill/>
          <a:ln>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38" name="Rounded Rectangle 37"/>
          <p:cNvSpPr/>
          <p:nvPr/>
        </p:nvSpPr>
        <p:spPr>
          <a:xfrm>
            <a:off x="377190" y="2094240"/>
            <a:ext cx="2378525" cy="3446345"/>
          </a:xfrm>
          <a:prstGeom prst="roundRect">
            <a:avLst/>
          </a:prstGeom>
          <a:noFill/>
          <a:ln>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39" name="TextBox 21"/>
          <p:cNvSpPr txBox="1">
            <a:spLocks noChangeArrowheads="1"/>
          </p:cNvSpPr>
          <p:nvPr/>
        </p:nvSpPr>
        <p:spPr bwMode="auto">
          <a:xfrm>
            <a:off x="941257" y="2119315"/>
            <a:ext cx="1195630" cy="276999"/>
          </a:xfrm>
          <a:prstGeom prst="rect">
            <a:avLst/>
          </a:prstGeom>
          <a:noFill/>
          <a:ln w="9525">
            <a:noFill/>
            <a:miter lim="800000"/>
            <a:headEnd/>
            <a:tailEnd/>
          </a:ln>
        </p:spPr>
        <p:txBody>
          <a:bodyPr wrap="square">
            <a:spAutoFit/>
          </a:bodyPr>
          <a:lstStyle/>
          <a:p>
            <a:pPr algn="ctr" defTabSz="685800" eaLnBrk="0" hangingPunct="0"/>
            <a:r>
              <a:rPr lang="en-US" sz="1200" dirty="0">
                <a:latin typeface="Arial" panose="020B0604020202020204" pitchFamily="34" charset="0"/>
                <a:cs typeface="Arial" panose="020B0604020202020204" pitchFamily="34" charset="0"/>
              </a:rPr>
              <a:t>Fall/Spring</a:t>
            </a:r>
          </a:p>
        </p:txBody>
      </p:sp>
    </p:spTree>
    <p:extLst>
      <p:ext uri="{BB962C8B-B14F-4D97-AF65-F5344CB8AC3E}">
        <p14:creationId xmlns:p14="http://schemas.microsoft.com/office/powerpoint/2010/main" val="13518490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6625"/>
            <a:ext cx="9241676" cy="6931257"/>
          </a:xfrm>
          <a:prstGeom prst="rect">
            <a:avLst/>
          </a:prstGeom>
        </p:spPr>
      </p:pic>
      <p:sp>
        <p:nvSpPr>
          <p:cNvPr id="2" name="TextBox 1"/>
          <p:cNvSpPr txBox="1"/>
          <p:nvPr/>
        </p:nvSpPr>
        <p:spPr>
          <a:xfrm>
            <a:off x="5562600" y="4765634"/>
            <a:ext cx="3581400" cy="1323439"/>
          </a:xfrm>
          <a:prstGeom prst="rect">
            <a:avLst/>
          </a:prstGeom>
          <a:noFill/>
        </p:spPr>
        <p:txBody>
          <a:bodyPr wrap="square" rtlCol="0">
            <a:spAutoFit/>
          </a:bodyPr>
          <a:lstStyle/>
          <a:p>
            <a:r>
              <a:rPr lang="en-US" sz="1600" dirty="0" smtClean="0">
                <a:solidFill>
                  <a:schemeClr val="bg1"/>
                </a:solidFill>
                <a:latin typeface="Arial" panose="020B0604020202020204" pitchFamily="34" charset="0"/>
                <a:cs typeface="Arial" panose="020B0604020202020204" pitchFamily="34" charset="0"/>
              </a:rPr>
              <a:t>Andrea Ippolito</a:t>
            </a:r>
          </a:p>
          <a:p>
            <a:r>
              <a:rPr lang="en-US" sz="1600" i="1" dirty="0" smtClean="0">
                <a:solidFill>
                  <a:schemeClr val="bg1"/>
                </a:solidFill>
                <a:latin typeface="Arial" panose="020B0604020202020204" pitchFamily="34" charset="0"/>
                <a:cs typeface="Arial" panose="020B0604020202020204" pitchFamily="34" charset="0"/>
              </a:rPr>
              <a:t>Executive Director</a:t>
            </a:r>
          </a:p>
          <a:p>
            <a:r>
              <a:rPr lang="en-US" sz="1600" i="1" dirty="0" smtClean="0">
                <a:solidFill>
                  <a:schemeClr val="bg1"/>
                </a:solidFill>
                <a:latin typeface="Arial" panose="020B0604020202020204" pitchFamily="34" charset="0"/>
                <a:cs typeface="Arial" panose="020B0604020202020204" pitchFamily="34" charset="0"/>
              </a:rPr>
              <a:t>Engineering Management Program</a:t>
            </a:r>
          </a:p>
          <a:p>
            <a:r>
              <a:rPr lang="en-US" sz="1600" dirty="0" smtClean="0">
                <a:solidFill>
                  <a:schemeClr val="bg1"/>
                </a:solidFill>
                <a:latin typeface="Arial" panose="020B0604020202020204" pitchFamily="34" charset="0"/>
                <a:cs typeface="Arial" panose="020B0604020202020204" pitchFamily="34" charset="0"/>
                <a:hlinkClick r:id="rId3"/>
              </a:rPr>
              <a:t>aki2@cornell.edu</a:t>
            </a:r>
            <a:endParaRPr lang="en-US" sz="1600" dirty="0" smtClean="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201651" y="-26625"/>
            <a:ext cx="4414991" cy="1015663"/>
          </a:xfrm>
          <a:prstGeom prst="rect">
            <a:avLst/>
          </a:prstGeom>
          <a:noFill/>
        </p:spPr>
        <p:txBody>
          <a:bodyPr wrap="none" rtlCol="0">
            <a:spAutoFit/>
          </a:bodyPr>
          <a:lstStyle/>
          <a:p>
            <a:r>
              <a:rPr lang="en-US" sz="6000" b="1" dirty="0" smtClean="0">
                <a:latin typeface="Arial" panose="020B0604020202020204" pitchFamily="34" charset="0"/>
                <a:cs typeface="Arial" panose="020B0604020202020204" pitchFamily="34" charset="0"/>
              </a:rPr>
              <a:t>Questions?</a:t>
            </a:r>
            <a:endParaRPr lang="en-US"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3107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Recent Alumni Spotlight, </a:t>
            </a:r>
            <a:br>
              <a:rPr lang="en-US" sz="3600" dirty="0" smtClean="0"/>
            </a:br>
            <a:r>
              <a:rPr lang="en-US" sz="3600" dirty="0" smtClean="0"/>
              <a:t>Samantha Ebner</a:t>
            </a:r>
            <a:endParaRPr lang="en-US" sz="3600" dirty="0"/>
          </a:p>
        </p:txBody>
      </p:sp>
      <p:pic>
        <p:nvPicPr>
          <p:cNvPr id="12290" name="Picture 2" descr="Samantha Ebn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3275" y="2060575"/>
            <a:ext cx="2590800" cy="25908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84601" y="1793875"/>
            <a:ext cx="4699000" cy="4154984"/>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latin typeface="Arial" panose="020B0604020202020204" pitchFamily="34" charset="0"/>
                <a:cs typeface="Arial" panose="020B0604020202020204" pitchFamily="34" charset="0"/>
              </a:rPr>
              <a:t>Cornell Engineering Management M.Eng. ’16</a:t>
            </a:r>
          </a:p>
          <a:p>
            <a:endParaRPr lang="en-US" sz="2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smtClean="0">
                <a:latin typeface="Arial" panose="020B0604020202020204" pitchFamily="34" charset="0"/>
                <a:cs typeface="Arial" panose="020B0604020202020204" pitchFamily="34" charset="0"/>
              </a:rPr>
              <a:t>Current role: </a:t>
            </a:r>
          </a:p>
          <a:p>
            <a:pPr marL="742950" lvl="1" indent="-285750">
              <a:buFont typeface="Arial" panose="020B0604020202020204" pitchFamily="34" charset="0"/>
              <a:buChar char="•"/>
            </a:pPr>
            <a:r>
              <a:rPr lang="en-US" sz="2200" dirty="0" smtClean="0">
                <a:latin typeface="Arial" panose="020B0604020202020204" pitchFamily="34" charset="0"/>
                <a:cs typeface="Arial" panose="020B0604020202020204" pitchFamily="34" charset="0"/>
              </a:rPr>
              <a:t>Professional Development Leadership Program, Northrop Grumman</a:t>
            </a:r>
          </a:p>
          <a:p>
            <a:endParaRPr lang="en-US" sz="2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smtClean="0">
                <a:latin typeface="Arial" panose="020B0604020202020204" pitchFamily="34" charset="0"/>
                <a:cs typeface="Arial" panose="020B0604020202020204" pitchFamily="34" charset="0"/>
              </a:rPr>
              <a:t>Prior to Cornell:</a:t>
            </a:r>
          </a:p>
          <a:p>
            <a:pPr marL="742950" lvl="1" indent="-285750">
              <a:buFont typeface="Arial" panose="020B0604020202020204" pitchFamily="34" charset="0"/>
              <a:buChar char="•"/>
            </a:pPr>
            <a:r>
              <a:rPr lang="en-US" sz="2200" dirty="0" smtClean="0">
                <a:latin typeface="Arial" panose="020B0604020202020204" pitchFamily="34" charset="0"/>
                <a:cs typeface="Arial" panose="020B0604020202020204" pitchFamily="34" charset="0"/>
              </a:rPr>
              <a:t>Mechanical Engineer at </a:t>
            </a:r>
            <a:r>
              <a:rPr lang="en-US" sz="2200" dirty="0" err="1" smtClean="0">
                <a:latin typeface="Arial" panose="020B0604020202020204" pitchFamily="34" charset="0"/>
                <a:cs typeface="Arial" panose="020B0604020202020204" pitchFamily="34" charset="0"/>
              </a:rPr>
              <a:t>Amec</a:t>
            </a:r>
            <a:r>
              <a:rPr lang="en-US" sz="2200" dirty="0" smtClean="0">
                <a:latin typeface="Arial" panose="020B0604020202020204" pitchFamily="34" charset="0"/>
                <a:cs typeface="Arial" panose="020B0604020202020204" pitchFamily="34" charset="0"/>
              </a:rPr>
              <a:t> Foster Wheeler</a:t>
            </a:r>
          </a:p>
          <a:p>
            <a:pPr marL="742950" lvl="1" indent="-285750">
              <a:buFont typeface="Arial" panose="020B0604020202020204" pitchFamily="34" charset="0"/>
              <a:buChar char="•"/>
            </a:pPr>
            <a:r>
              <a:rPr lang="en-US" sz="2200" dirty="0" smtClean="0">
                <a:latin typeface="Arial" panose="020B0604020202020204" pitchFamily="34" charset="0"/>
                <a:cs typeface="Arial" panose="020B0604020202020204" pitchFamily="34" charset="0"/>
              </a:rPr>
              <a:t>UNH</a:t>
            </a:r>
          </a:p>
        </p:txBody>
      </p:sp>
    </p:spTree>
    <p:extLst>
      <p:ext uri="{BB962C8B-B14F-4D97-AF65-F5344CB8AC3E}">
        <p14:creationId xmlns:p14="http://schemas.microsoft.com/office/powerpoint/2010/main" val="35920343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admissions </a:t>
            </a:r>
            <a:r>
              <a:rPr lang="en-US" dirty="0"/>
              <a:t>s</a:t>
            </a:r>
            <a:r>
              <a:rPr lang="en-US" dirty="0" smtClean="0"/>
              <a:t>tatistics for our incoming class</a:t>
            </a:r>
            <a:endParaRPr lang="en-US" dirty="0"/>
          </a:p>
        </p:txBody>
      </p:sp>
      <p:sp>
        <p:nvSpPr>
          <p:cNvPr id="3" name="Content Placeholder 2"/>
          <p:cNvSpPr>
            <a:spLocks noGrp="1"/>
          </p:cNvSpPr>
          <p:nvPr>
            <p:ph idx="1"/>
          </p:nvPr>
        </p:nvSpPr>
        <p:spPr>
          <a:xfrm>
            <a:off x="457200" y="2100943"/>
            <a:ext cx="8229600" cy="4525963"/>
          </a:xfrm>
        </p:spPr>
        <p:txBody>
          <a:bodyPr/>
          <a:lstStyle/>
          <a:p>
            <a:r>
              <a:rPr lang="en-US" dirty="0"/>
              <a:t>GRE:  160 (verbal); 165 (quantitative); 4 (analytic) </a:t>
            </a:r>
          </a:p>
          <a:p>
            <a:r>
              <a:rPr lang="en-US" dirty="0"/>
              <a:t>GPA: 3.6</a:t>
            </a:r>
          </a:p>
          <a:p>
            <a:r>
              <a:rPr lang="en-US" dirty="0"/>
              <a:t>TOEFL: 28 (reading); 27 (writing); 29 (listening); 25 (speaking) </a:t>
            </a:r>
          </a:p>
        </p:txBody>
      </p:sp>
    </p:spTree>
    <p:extLst>
      <p:ext uri="{BB962C8B-B14F-4D97-AF65-F5344CB8AC3E}">
        <p14:creationId xmlns:p14="http://schemas.microsoft.com/office/powerpoint/2010/main" val="33005326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Cornell Exceptions</a:t>
            </a:r>
            <a:endParaRPr lang="en-US" dirty="0"/>
          </a:p>
        </p:txBody>
      </p:sp>
      <p:sp>
        <p:nvSpPr>
          <p:cNvPr id="3" name="Content Placeholder 2"/>
          <p:cNvSpPr>
            <a:spLocks noGrp="1"/>
          </p:cNvSpPr>
          <p:nvPr>
            <p:ph idx="1"/>
          </p:nvPr>
        </p:nvSpPr>
        <p:spPr/>
        <p:txBody>
          <a:bodyPr/>
          <a:lstStyle/>
          <a:p>
            <a:r>
              <a:rPr lang="en-US" dirty="0" smtClean="0"/>
              <a:t>Cornell undergrad students do not need to take the GRE (or TOEFL)</a:t>
            </a:r>
          </a:p>
          <a:p>
            <a:endParaRPr lang="en-US" dirty="0"/>
          </a:p>
          <a:p>
            <a:r>
              <a:rPr lang="en-US" dirty="0" smtClean="0"/>
              <a:t>You can leave the GRE </a:t>
            </a:r>
            <a:r>
              <a:rPr lang="en-US" dirty="0"/>
              <a:t>section </a:t>
            </a:r>
            <a:r>
              <a:rPr lang="en-US" dirty="0" smtClean="0"/>
              <a:t>blank</a:t>
            </a:r>
          </a:p>
          <a:p>
            <a:endParaRPr lang="en-US" dirty="0"/>
          </a:p>
          <a:p>
            <a:r>
              <a:rPr lang="en-US" dirty="0" smtClean="0"/>
              <a:t>You only need to submit 2 letters </a:t>
            </a:r>
            <a:r>
              <a:rPr lang="en-US" smtClean="0"/>
              <a:t>of recommendation, not 3</a:t>
            </a:r>
            <a:endParaRPr lang="en-US" dirty="0"/>
          </a:p>
          <a:p>
            <a:endParaRPr lang="en-US" dirty="0"/>
          </a:p>
        </p:txBody>
      </p:sp>
    </p:spTree>
    <p:extLst>
      <p:ext uri="{BB962C8B-B14F-4D97-AF65-F5344CB8AC3E}">
        <p14:creationId xmlns:p14="http://schemas.microsoft.com/office/powerpoint/2010/main" val="9219425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TOEFL exceptions</a:t>
            </a:r>
            <a:endParaRPr lang="en-US" dirty="0"/>
          </a:p>
        </p:txBody>
      </p:sp>
      <p:sp>
        <p:nvSpPr>
          <p:cNvPr id="3" name="Content Placeholder 2"/>
          <p:cNvSpPr>
            <a:spLocks noGrp="1"/>
          </p:cNvSpPr>
          <p:nvPr>
            <p:ph idx="1"/>
          </p:nvPr>
        </p:nvSpPr>
        <p:spPr/>
        <p:txBody>
          <a:bodyPr/>
          <a:lstStyle/>
          <a:p>
            <a:r>
              <a:rPr lang="en-US" sz="1800" dirty="0"/>
              <a:t>The English language proficiency requirement may be waived if the applicant meets at least one of these </a:t>
            </a:r>
            <a:r>
              <a:rPr lang="en-US" sz="1800" dirty="0" smtClean="0"/>
              <a:t>criteria:</a:t>
            </a:r>
          </a:p>
          <a:p>
            <a:pPr lvl="1"/>
            <a:r>
              <a:rPr lang="en-US" sz="1600" dirty="0" smtClean="0"/>
              <a:t>is </a:t>
            </a:r>
            <a:r>
              <a:rPr lang="en-US" sz="1600" dirty="0"/>
              <a:t>a citizen or permanent resident of the United States, or a citizen of the United Kingdom, Ireland, Australia, New Zealand or Canada (except Quebec). Applicants who are citizens of India, Pakistan, the Philippines, Hong Kong, Singapore, etc. are not exempt from the </a:t>
            </a:r>
            <a:r>
              <a:rPr lang="en-US" sz="1600" dirty="0" smtClean="0"/>
              <a:t>requirement.</a:t>
            </a:r>
          </a:p>
          <a:p>
            <a:pPr lvl="1"/>
            <a:r>
              <a:rPr lang="en-US" sz="1600" dirty="0" smtClean="0"/>
              <a:t>at </a:t>
            </a:r>
            <a:r>
              <a:rPr lang="en-US" sz="1600" dirty="0"/>
              <a:t>the time you enroll at Cornell, you will have studied in full-time status for at least two academic years within the last five years in the United States, the United Kingdom, Ireland, Australia, or New Zealand, or with English language instruction in Canada or South Africa. Even if English was the language of instruction at your school, if you did not study in one of these countries you are not exempt from the requirement. You must submit a transcript that shows you attended college in one of the approved locations, and that your academic program was at least two years in length.</a:t>
            </a:r>
          </a:p>
          <a:p>
            <a:endParaRPr lang="en-US" sz="1800" dirty="0"/>
          </a:p>
        </p:txBody>
      </p:sp>
    </p:spTree>
    <p:extLst>
      <p:ext uri="{BB962C8B-B14F-4D97-AF65-F5344CB8AC3E}">
        <p14:creationId xmlns:p14="http://schemas.microsoft.com/office/powerpoint/2010/main" val="1915130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ransistor-Count-over-tim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8193" y="1472068"/>
            <a:ext cx="5607614" cy="409542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0" y="329068"/>
            <a:ext cx="9144000" cy="1143000"/>
          </a:xfrm>
        </p:spPr>
        <p:txBody>
          <a:bodyPr/>
          <a:lstStyle/>
          <a:p>
            <a:r>
              <a:rPr lang="en-US" sz="3200" dirty="0" smtClean="0"/>
              <a:t>The pace of technological change is moving quickly…</a:t>
            </a:r>
            <a:endParaRPr lang="en-US" sz="3200" dirty="0"/>
          </a:p>
        </p:txBody>
      </p:sp>
    </p:spTree>
    <p:extLst>
      <p:ext uri="{BB962C8B-B14F-4D97-AF65-F5344CB8AC3E}">
        <p14:creationId xmlns:p14="http://schemas.microsoft.com/office/powerpoint/2010/main" val="1896487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…and technology is touching our lives almost every moment of every day. </a:t>
            </a:r>
            <a:endParaRPr lang="en-US" sz="3200" dirty="0"/>
          </a:p>
        </p:txBody>
      </p:sp>
      <p:pic>
        <p:nvPicPr>
          <p:cNvPr id="6146" name="Picture 2" descr="Image result for baby smartphon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68285" y="1948089"/>
            <a:ext cx="4833938" cy="32226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94090" y="5170714"/>
            <a:ext cx="1608133" cy="338554"/>
          </a:xfrm>
          <a:prstGeom prst="rect">
            <a:avLst/>
          </a:prstGeom>
          <a:noFill/>
        </p:spPr>
        <p:txBody>
          <a:bodyPr wrap="none" rtlCol="0">
            <a:spAutoFit/>
          </a:bodyPr>
          <a:lstStyle/>
          <a:p>
            <a:r>
              <a:rPr lang="en-US" sz="1600" i="1" dirty="0" err="1" smtClean="0">
                <a:latin typeface="Arial" panose="020B0604020202020204" pitchFamily="34" charset="0"/>
                <a:cs typeface="Arial" panose="020B0604020202020204" pitchFamily="34" charset="0"/>
              </a:rPr>
              <a:t>Chartwell</a:t>
            </a:r>
            <a:r>
              <a:rPr lang="en-US" sz="1600" i="1" dirty="0" smtClean="0">
                <a:latin typeface="Arial" panose="020B0604020202020204" pitchFamily="34" charset="0"/>
                <a:cs typeface="Arial" panose="020B0604020202020204" pitchFamily="34" charset="0"/>
              </a:rPr>
              <a:t>, 2017</a:t>
            </a:r>
            <a:endParaRPr lang="en-US"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6775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032057"/>
            <a:ext cx="4572000" cy="7051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3414" y="146883"/>
            <a:ext cx="8937171" cy="1143000"/>
          </a:xfrm>
        </p:spPr>
        <p:txBody>
          <a:bodyPr/>
          <a:lstStyle/>
          <a:p>
            <a:r>
              <a:rPr lang="en-US" sz="3200" dirty="0" smtClean="0"/>
              <a:t>More than ever, we need strong engineering leaders to tackle the most pressing challenges</a:t>
            </a:r>
            <a:endParaRPr lang="en-US" sz="3200"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47391" y="1330550"/>
            <a:ext cx="3287486" cy="2334359"/>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2720652" y="6245736"/>
            <a:ext cx="1159292" cy="369332"/>
          </a:xfrm>
          <a:prstGeom prst="rect">
            <a:avLst/>
          </a:prstGeom>
          <a:noFill/>
        </p:spPr>
        <p:txBody>
          <a:bodyPr wrap="none" rtlCol="0">
            <a:spAutoFit/>
          </a:bodyPr>
          <a:lstStyle/>
          <a:p>
            <a:r>
              <a:rPr lang="en-US" dirty="0" smtClean="0">
                <a:solidFill>
                  <a:schemeClr val="bg1"/>
                </a:solidFill>
                <a:latin typeface="Arial" panose="020B0604020202020204" pitchFamily="34" charset="0"/>
                <a:cs typeface="Arial" panose="020B0604020202020204" pitchFamily="34" charset="0"/>
              </a:rPr>
              <a:t>Nasa.gov</a:t>
            </a:r>
            <a:endParaRPr lang="en-US"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l="-138"/>
          <a:stretch/>
        </p:blipFill>
        <p:spPr>
          <a:xfrm>
            <a:off x="575392" y="1577200"/>
            <a:ext cx="3865979" cy="1978440"/>
          </a:xfrm>
          <a:prstGeom prst="rect">
            <a:avLst/>
          </a:prstGeom>
          <a:effectLst>
            <a:outerShdw blurRad="50800" dist="38100" dir="2700000" algn="tl" rotWithShape="0">
              <a:prstClr val="black">
                <a:alpha val="40000"/>
              </a:prstClr>
            </a:outerShdw>
          </a:effectLst>
        </p:spPr>
      </p:pic>
      <p:pic>
        <p:nvPicPr>
          <p:cNvPr id="7174" name="Picture 6" descr="Image resul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49659" y="3911723"/>
            <a:ext cx="2668551" cy="282552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75392" y="4151861"/>
            <a:ext cx="4074998" cy="198703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67478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599"/>
            <a:ext cx="8229600" cy="1143000"/>
          </a:xfrm>
        </p:spPr>
        <p:txBody>
          <a:bodyPr/>
          <a:lstStyle/>
          <a:p>
            <a:r>
              <a:rPr lang="en-US" sz="3600" dirty="0"/>
              <a:t>What is engineering management?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357315"/>
              </p:ext>
            </p:extLst>
          </p:nvPr>
        </p:nvGraphicFramePr>
        <p:xfrm>
          <a:off x="-440873" y="1777581"/>
          <a:ext cx="6618514" cy="3652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5627914" y="2149545"/>
            <a:ext cx="2906485" cy="29082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The Engineering Management program at Cornell is geared towards engineers who want to stay in a technological environment, but focus on managerial roles. </a:t>
            </a:r>
          </a:p>
        </p:txBody>
      </p:sp>
    </p:spTree>
    <p:extLst>
      <p:ext uri="{BB962C8B-B14F-4D97-AF65-F5344CB8AC3E}">
        <p14:creationId xmlns:p14="http://schemas.microsoft.com/office/powerpoint/2010/main" val="2899893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areas of the degree</a:t>
            </a:r>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6726" y="1504724"/>
            <a:ext cx="8590548" cy="4043896"/>
          </a:xfrm>
          <a:prstGeom prst="rect">
            <a:avLst/>
          </a:prstGeom>
        </p:spPr>
      </p:pic>
    </p:spTree>
    <p:extLst>
      <p:ext uri="{BB962C8B-B14F-4D97-AF65-F5344CB8AC3E}">
        <p14:creationId xmlns:p14="http://schemas.microsoft.com/office/powerpoint/2010/main" val="1988632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627"/>
            <a:ext cx="9144000" cy="1143000"/>
          </a:xfrm>
        </p:spPr>
        <p:txBody>
          <a:bodyPr/>
          <a:lstStyle/>
          <a:p>
            <a:r>
              <a:rPr lang="en-US" sz="3800" dirty="0" smtClean="0"/>
              <a:t>Cornell Engineering Management </a:t>
            </a:r>
            <a:br>
              <a:rPr lang="en-US" sz="3800" dirty="0" smtClean="0"/>
            </a:br>
            <a:r>
              <a:rPr lang="en-US" sz="3800" dirty="0" smtClean="0"/>
              <a:t>Master of Engineering Program</a:t>
            </a:r>
            <a:r>
              <a:rPr lang="en-US" dirty="0" smtClean="0"/>
              <a:t/>
            </a:r>
            <a:br>
              <a:rPr lang="en-US" dirty="0" smtClean="0"/>
            </a:br>
            <a:r>
              <a:rPr lang="en-US" sz="2800" i="1" dirty="0" smtClean="0"/>
              <a:t>One of the oldest, most reputable programs </a:t>
            </a:r>
            <a:br>
              <a:rPr lang="en-US" sz="2800" i="1" dirty="0" smtClean="0"/>
            </a:br>
            <a:r>
              <a:rPr lang="en-US" sz="2800" i="1" dirty="0" smtClean="0"/>
              <a:t>in the country</a:t>
            </a:r>
            <a:endParaRPr lang="en-US" sz="2800" i="1" dirty="0"/>
          </a:p>
        </p:txBody>
      </p:sp>
      <p:graphicFrame>
        <p:nvGraphicFramePr>
          <p:cNvPr id="4" name="Chart 3"/>
          <p:cNvGraphicFramePr>
            <a:graphicFrameLocks/>
          </p:cNvGraphicFramePr>
          <p:nvPr>
            <p:extLst>
              <p:ext uri="{D42A27DB-BD31-4B8C-83A1-F6EECF244321}">
                <p14:modId xmlns:p14="http://schemas.microsoft.com/office/powerpoint/2010/main" val="972432397"/>
              </p:ext>
            </p:extLst>
          </p:nvPr>
        </p:nvGraphicFramePr>
        <p:xfrm>
          <a:off x="457199" y="2155372"/>
          <a:ext cx="7424057" cy="33419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9692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27058</TotalTime>
  <Words>1659</Words>
  <Application>Microsoft Macintosh PowerPoint</Application>
  <PresentationFormat>On-screen Show (4:3)</PresentationFormat>
  <Paragraphs>285</Paragraphs>
  <Slides>37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Calibri</vt:lpstr>
      <vt:lpstr>ＭＳ Ｐゴシック</vt:lpstr>
      <vt:lpstr>Arial</vt:lpstr>
      <vt:lpstr>Office Theme</vt:lpstr>
      <vt:lpstr>PowerPoint Presentation</vt:lpstr>
      <vt:lpstr>Cornell University</vt:lpstr>
      <vt:lpstr>Why Ithaca, NY?</vt:lpstr>
      <vt:lpstr>The pace of technological change is moving quickly…</vt:lpstr>
      <vt:lpstr>…and technology is touching our lives almost every moment of every day. </vt:lpstr>
      <vt:lpstr>More than ever, we need strong engineering leaders to tackle the most pressing challenges</vt:lpstr>
      <vt:lpstr>What is engineering management? </vt:lpstr>
      <vt:lpstr>Core areas of the degree</vt:lpstr>
      <vt:lpstr>Cornell Engineering Management  Master of Engineering Program One of the oldest, most reputable programs  in the country</vt:lpstr>
      <vt:lpstr>Why Cornell’s Engineering Management M.Eng. Program?</vt:lpstr>
      <vt:lpstr>Five most common career paths after graduation</vt:lpstr>
      <vt:lpstr>Who attends the program?</vt:lpstr>
      <vt:lpstr>Who attends?  People looking to be part of a cohort!</vt:lpstr>
      <vt:lpstr>Cornell is a member of the Master of Engineering Management Program Consortium</vt:lpstr>
      <vt:lpstr>Program Structure</vt:lpstr>
      <vt:lpstr>Core Curriculum</vt:lpstr>
      <vt:lpstr>Specialization electives*</vt:lpstr>
      <vt:lpstr>Engineering Management  culminating team project course</vt:lpstr>
      <vt:lpstr>Where do Engineering Management students go after graduation?</vt:lpstr>
      <vt:lpstr>Career Services and Support</vt:lpstr>
      <vt:lpstr>Career Services and Support</vt:lpstr>
      <vt:lpstr>ENMGT 6090: Professional and Leadership Development Series</vt:lpstr>
      <vt:lpstr>Career Trek to NYC</vt:lpstr>
      <vt:lpstr>Alumni Events</vt:lpstr>
      <vt:lpstr>Entrepreneurship @ Cornell </vt:lpstr>
      <vt:lpstr>Immersion Programs at Johnson College of Business for MEM students</vt:lpstr>
      <vt:lpstr>Tuition and Scholarships</vt:lpstr>
      <vt:lpstr>Lester B. Knight  M.Eng./MBA Scholarship </vt:lpstr>
      <vt:lpstr>Application details</vt:lpstr>
      <vt:lpstr>Some application tips!</vt:lpstr>
      <vt:lpstr>Additional Program Offering: M.Eng./MBA Program</vt:lpstr>
      <vt:lpstr>PowerPoint Presentation</vt:lpstr>
      <vt:lpstr>PowerPoint Presentation</vt:lpstr>
      <vt:lpstr>Recent Alumni Spotlight,  Samantha Ebner</vt:lpstr>
      <vt:lpstr>Average admissions statistics for our incoming class</vt:lpstr>
      <vt:lpstr>Cornell Exceptions</vt:lpstr>
      <vt:lpstr>TOEFL exceptions</vt:lpstr>
    </vt:vector>
  </TitlesOfParts>
  <Company>Cornell</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LiLynn Graves</dc:creator>
  <cp:lastModifiedBy>Charissa King-O'Brien</cp:lastModifiedBy>
  <cp:revision>205</cp:revision>
  <cp:lastPrinted>2017-10-11T13:36:00Z</cp:lastPrinted>
  <dcterms:created xsi:type="dcterms:W3CDTF">2014-05-23T13:22:52Z</dcterms:created>
  <dcterms:modified xsi:type="dcterms:W3CDTF">2018-10-17T13:51:57Z</dcterms:modified>
</cp:coreProperties>
</file>